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83" r:id="rId3"/>
    <p:sldId id="284" r:id="rId4"/>
    <p:sldId id="285" r:id="rId5"/>
    <p:sldId id="286" r:id="rId6"/>
    <p:sldId id="292" r:id="rId7"/>
    <p:sldId id="299" r:id="rId8"/>
    <p:sldId id="288" r:id="rId9"/>
    <p:sldId id="287" r:id="rId10"/>
    <p:sldId id="295" r:id="rId11"/>
    <p:sldId id="296" r:id="rId12"/>
    <p:sldId id="289" r:id="rId13"/>
    <p:sldId id="298"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19" autoAdjust="0"/>
    <p:restoredTop sz="91829" autoAdjust="0"/>
  </p:normalViewPr>
  <p:slideViewPr>
    <p:cSldViewPr snapToGrid="0">
      <p:cViewPr>
        <p:scale>
          <a:sx n="76" d="100"/>
          <a:sy n="76" d="100"/>
        </p:scale>
        <p:origin x="-468" y="12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6F50D28-FF58-46A5-A234-32AC83555FC0}" type="datetimeFigureOut">
              <a:rPr lang="ru-RU" smtClean="0"/>
              <a:t>17.04.2022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6FC061-95D2-4B4F-BA48-7A1C14961918}" type="slidenum">
              <a:rPr lang="ru-RU" smtClean="0"/>
              <a:t>‹#›</a:t>
            </a:fld>
            <a:endParaRPr lang="ru-RU"/>
          </a:p>
        </p:txBody>
      </p:sp>
    </p:spTree>
    <p:extLst>
      <p:ext uri="{BB962C8B-B14F-4D97-AF65-F5344CB8AC3E}">
        <p14:creationId xmlns:p14="http://schemas.microsoft.com/office/powerpoint/2010/main" val="2194650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F50D28-FF58-46A5-A234-32AC83555FC0}" type="datetimeFigureOut">
              <a:rPr lang="ru-RU" smtClean="0"/>
              <a:t>17.04.2022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6FC061-95D2-4B4F-BA48-7A1C14961918}" type="slidenum">
              <a:rPr lang="ru-RU" smtClean="0"/>
              <a:t>‹#›</a:t>
            </a:fld>
            <a:endParaRPr lang="ru-RU"/>
          </a:p>
        </p:txBody>
      </p:sp>
    </p:spTree>
    <p:extLst>
      <p:ext uri="{BB962C8B-B14F-4D97-AF65-F5344CB8AC3E}">
        <p14:creationId xmlns:p14="http://schemas.microsoft.com/office/powerpoint/2010/main" val="2696657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F50D28-FF58-46A5-A234-32AC83555FC0}" type="datetimeFigureOut">
              <a:rPr lang="ru-RU" smtClean="0"/>
              <a:t>17.04.2022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6FC061-95D2-4B4F-BA48-7A1C14961918}" type="slidenum">
              <a:rPr lang="ru-RU" smtClean="0"/>
              <a:t>‹#›</a:t>
            </a:fld>
            <a:endParaRPr lang="ru-RU"/>
          </a:p>
        </p:txBody>
      </p:sp>
    </p:spTree>
    <p:extLst>
      <p:ext uri="{BB962C8B-B14F-4D97-AF65-F5344CB8AC3E}">
        <p14:creationId xmlns:p14="http://schemas.microsoft.com/office/powerpoint/2010/main" val="3591402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F50D28-FF58-46A5-A234-32AC83555FC0}" type="datetimeFigureOut">
              <a:rPr lang="ru-RU" smtClean="0"/>
              <a:t>17.04.2022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6FC061-95D2-4B4F-BA48-7A1C14961918}" type="slidenum">
              <a:rPr lang="ru-RU" smtClean="0"/>
              <a:t>‹#›</a:t>
            </a:fld>
            <a:endParaRPr lang="ru-RU"/>
          </a:p>
        </p:txBody>
      </p:sp>
    </p:spTree>
    <p:extLst>
      <p:ext uri="{BB962C8B-B14F-4D97-AF65-F5344CB8AC3E}">
        <p14:creationId xmlns:p14="http://schemas.microsoft.com/office/powerpoint/2010/main" val="1253423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6F50D28-FF58-46A5-A234-32AC83555FC0}" type="datetimeFigureOut">
              <a:rPr lang="ru-RU" smtClean="0"/>
              <a:t>17.04.2022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6FC061-95D2-4B4F-BA48-7A1C14961918}" type="slidenum">
              <a:rPr lang="ru-RU" smtClean="0"/>
              <a:t>‹#›</a:t>
            </a:fld>
            <a:endParaRPr lang="ru-RU"/>
          </a:p>
        </p:txBody>
      </p:sp>
    </p:spTree>
    <p:extLst>
      <p:ext uri="{BB962C8B-B14F-4D97-AF65-F5344CB8AC3E}">
        <p14:creationId xmlns:p14="http://schemas.microsoft.com/office/powerpoint/2010/main" val="148318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6F50D28-FF58-46A5-A234-32AC83555FC0}" type="datetimeFigureOut">
              <a:rPr lang="ru-RU" smtClean="0"/>
              <a:t>17.04.2022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6FC061-95D2-4B4F-BA48-7A1C14961918}" type="slidenum">
              <a:rPr lang="ru-RU" smtClean="0"/>
              <a:t>‹#›</a:t>
            </a:fld>
            <a:endParaRPr lang="ru-RU"/>
          </a:p>
        </p:txBody>
      </p:sp>
    </p:spTree>
    <p:extLst>
      <p:ext uri="{BB962C8B-B14F-4D97-AF65-F5344CB8AC3E}">
        <p14:creationId xmlns:p14="http://schemas.microsoft.com/office/powerpoint/2010/main" val="1808934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6F50D28-FF58-46A5-A234-32AC83555FC0}" type="datetimeFigureOut">
              <a:rPr lang="ru-RU" smtClean="0"/>
              <a:t>17.04.2022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F6FC061-95D2-4B4F-BA48-7A1C14961918}" type="slidenum">
              <a:rPr lang="ru-RU" smtClean="0"/>
              <a:t>‹#›</a:t>
            </a:fld>
            <a:endParaRPr lang="ru-RU"/>
          </a:p>
        </p:txBody>
      </p:sp>
    </p:spTree>
    <p:extLst>
      <p:ext uri="{BB962C8B-B14F-4D97-AF65-F5344CB8AC3E}">
        <p14:creationId xmlns:p14="http://schemas.microsoft.com/office/powerpoint/2010/main" val="3524441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6F50D28-FF58-46A5-A234-32AC83555FC0}" type="datetimeFigureOut">
              <a:rPr lang="ru-RU" smtClean="0"/>
              <a:t>17.04.2022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F6FC061-95D2-4B4F-BA48-7A1C14961918}" type="slidenum">
              <a:rPr lang="ru-RU" smtClean="0"/>
              <a:t>‹#›</a:t>
            </a:fld>
            <a:endParaRPr lang="ru-RU"/>
          </a:p>
        </p:txBody>
      </p:sp>
    </p:spTree>
    <p:extLst>
      <p:ext uri="{BB962C8B-B14F-4D97-AF65-F5344CB8AC3E}">
        <p14:creationId xmlns:p14="http://schemas.microsoft.com/office/powerpoint/2010/main" val="756506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6F50D28-FF58-46A5-A234-32AC83555FC0}" type="datetimeFigureOut">
              <a:rPr lang="ru-RU" smtClean="0"/>
              <a:t>17.04.2022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F6FC061-95D2-4B4F-BA48-7A1C14961918}" type="slidenum">
              <a:rPr lang="ru-RU" smtClean="0"/>
              <a:t>‹#›</a:t>
            </a:fld>
            <a:endParaRPr lang="ru-RU"/>
          </a:p>
        </p:txBody>
      </p:sp>
    </p:spTree>
    <p:extLst>
      <p:ext uri="{BB962C8B-B14F-4D97-AF65-F5344CB8AC3E}">
        <p14:creationId xmlns:p14="http://schemas.microsoft.com/office/powerpoint/2010/main" val="852225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6F50D28-FF58-46A5-A234-32AC83555FC0}" type="datetimeFigureOut">
              <a:rPr lang="ru-RU" smtClean="0"/>
              <a:t>17.04.2022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6FC061-95D2-4B4F-BA48-7A1C14961918}" type="slidenum">
              <a:rPr lang="ru-RU" smtClean="0"/>
              <a:t>‹#›</a:t>
            </a:fld>
            <a:endParaRPr lang="ru-RU"/>
          </a:p>
        </p:txBody>
      </p:sp>
    </p:spTree>
    <p:extLst>
      <p:ext uri="{BB962C8B-B14F-4D97-AF65-F5344CB8AC3E}">
        <p14:creationId xmlns:p14="http://schemas.microsoft.com/office/powerpoint/2010/main" val="2468629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6F50D28-FF58-46A5-A234-32AC83555FC0}" type="datetimeFigureOut">
              <a:rPr lang="ru-RU" smtClean="0"/>
              <a:t>17.04.2022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6FC061-95D2-4B4F-BA48-7A1C14961918}" type="slidenum">
              <a:rPr lang="ru-RU" smtClean="0"/>
              <a:t>‹#›</a:t>
            </a:fld>
            <a:endParaRPr lang="ru-RU"/>
          </a:p>
        </p:txBody>
      </p:sp>
    </p:spTree>
    <p:extLst>
      <p:ext uri="{BB962C8B-B14F-4D97-AF65-F5344CB8AC3E}">
        <p14:creationId xmlns:p14="http://schemas.microsoft.com/office/powerpoint/2010/main" val="303789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1716">
              <a:schemeClr val="accent4">
                <a:lumMod val="40000"/>
                <a:lumOff val="60000"/>
                <a:alpha val="49000"/>
              </a:schemeClr>
            </a:gs>
            <a:gs pos="0">
              <a:schemeClr val="accent4">
                <a:lumMod val="20000"/>
                <a:lumOff val="80000"/>
              </a:schemeClr>
            </a:gs>
            <a:gs pos="74000">
              <a:schemeClr val="accent4">
                <a:lumMod val="60000"/>
                <a:lumOff val="40000"/>
              </a:schemeClr>
            </a:gs>
            <a:gs pos="83000">
              <a:schemeClr val="accent4">
                <a:lumMod val="75000"/>
                <a:alpha val="32000"/>
              </a:schemeClr>
            </a:gs>
            <a:gs pos="100000">
              <a:schemeClr val="accent4">
                <a:lumMod val="50000"/>
                <a:alpha val="96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50D28-FF58-46A5-A234-32AC83555FC0}" type="datetimeFigureOut">
              <a:rPr lang="ru-RU" smtClean="0"/>
              <a:t>17.04.2022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FC061-95D2-4B4F-BA48-7A1C14961918}" type="slidenum">
              <a:rPr lang="ru-RU" smtClean="0"/>
              <a:t>‹#›</a:t>
            </a:fld>
            <a:endParaRPr lang="ru-RU"/>
          </a:p>
        </p:txBody>
      </p:sp>
    </p:spTree>
    <p:extLst>
      <p:ext uri="{BB962C8B-B14F-4D97-AF65-F5344CB8AC3E}">
        <p14:creationId xmlns:p14="http://schemas.microsoft.com/office/powerpoint/2010/main" val="3995976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70610" y="133994"/>
            <a:ext cx="8778240" cy="923330"/>
          </a:xfrm>
          <a:prstGeom prst="rect">
            <a:avLst/>
          </a:prstGeom>
          <a:noFill/>
        </p:spPr>
        <p:txBody>
          <a:bodyPr wrap="square" rtlCol="0">
            <a:spAutoFit/>
          </a:bodyPr>
          <a:lstStyle/>
          <a:p>
            <a:pPr algn="ctr"/>
            <a:r>
              <a:rPr lang="ru-RU" dirty="0" smtClean="0">
                <a:latin typeface="Times New Roman" panose="02020603050405020304" pitchFamily="18" charset="0"/>
                <a:cs typeface="Times New Roman" panose="02020603050405020304" pitchFamily="18" charset="0"/>
              </a:rPr>
              <a:t>Муниципальное бюджетное общеобразовательное учреждение</a:t>
            </a:r>
          </a:p>
          <a:p>
            <a:pPr algn="ctr"/>
            <a:r>
              <a:rPr lang="ru-RU" dirty="0" err="1" smtClean="0">
                <a:latin typeface="Times New Roman" panose="02020603050405020304" pitchFamily="18" charset="0"/>
                <a:cs typeface="Times New Roman" panose="02020603050405020304" pitchFamily="18" charset="0"/>
              </a:rPr>
              <a:t>Андринская</a:t>
            </a:r>
            <a:r>
              <a:rPr lang="ru-RU" dirty="0" smtClean="0">
                <a:latin typeface="Times New Roman" panose="02020603050405020304" pitchFamily="18" charset="0"/>
                <a:cs typeface="Times New Roman" panose="02020603050405020304" pitchFamily="18" charset="0"/>
              </a:rPr>
              <a:t> средняя общеобразовательная школа»</a:t>
            </a:r>
          </a:p>
          <a:p>
            <a:pPr algn="ctr"/>
            <a:r>
              <a:rPr lang="ru-RU" dirty="0" err="1" smtClean="0">
                <a:latin typeface="Times New Roman" panose="02020603050405020304" pitchFamily="18" charset="0"/>
                <a:cs typeface="Times New Roman" panose="02020603050405020304" pitchFamily="18" charset="0"/>
              </a:rPr>
              <a:t>гп</a:t>
            </a:r>
            <a:r>
              <a:rPr lang="ru-RU" dirty="0" smtClean="0">
                <a:latin typeface="Times New Roman" panose="02020603050405020304" pitchFamily="18" charset="0"/>
                <a:cs typeface="Times New Roman" panose="02020603050405020304" pitchFamily="18" charset="0"/>
              </a:rPr>
              <a:t>. Андра, Октябрьский район, ХМАО-Югра</a:t>
            </a:r>
            <a:endParaRPr lang="ru-RU"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249250" y="1057324"/>
            <a:ext cx="8395854" cy="1077218"/>
          </a:xfrm>
          <a:prstGeom prst="rect">
            <a:avLst/>
          </a:prstGeom>
          <a:noFill/>
        </p:spPr>
        <p:txBody>
          <a:bodyPr wrap="square" rtlCol="0">
            <a:spAutoFit/>
          </a:bodyPr>
          <a:lstStyle/>
          <a:p>
            <a:pPr algn="ctr"/>
            <a:r>
              <a:rPr lang="ru-RU" sz="3200" dirty="0" smtClean="0">
                <a:solidFill>
                  <a:schemeClr val="accent2">
                    <a:lumMod val="50000"/>
                  </a:schemeClr>
                </a:solidFill>
                <a:latin typeface="Times New Roman" panose="02020603050405020304" pitchFamily="18" charset="0"/>
                <a:cs typeface="Times New Roman" panose="02020603050405020304" pitchFamily="18" charset="0"/>
              </a:rPr>
              <a:t>ТЕМАТИЧЕСКИЙ ПРОЕКТ</a:t>
            </a:r>
          </a:p>
          <a:p>
            <a:pPr algn="ctr"/>
            <a:r>
              <a:rPr lang="ru-RU" sz="3200" dirty="0" smtClean="0">
                <a:solidFill>
                  <a:schemeClr val="accent2">
                    <a:lumMod val="50000"/>
                  </a:schemeClr>
                </a:solidFill>
                <a:latin typeface="Times New Roman" panose="02020603050405020304" pitchFamily="18" charset="0"/>
                <a:cs typeface="Times New Roman" panose="02020603050405020304" pitchFamily="18" charset="0"/>
              </a:rPr>
              <a:t>«Весна. Животный мир»</a:t>
            </a:r>
            <a:endParaRPr lang="ru-RU" sz="32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13886" y="5861785"/>
            <a:ext cx="10905423" cy="523220"/>
          </a:xfrm>
          <a:prstGeom prst="rect">
            <a:avLst/>
          </a:prstGeom>
          <a:noFill/>
        </p:spPr>
        <p:txBody>
          <a:bodyPr wrap="square" rtlCol="0">
            <a:spAutoFit/>
          </a:bodyPr>
          <a:lstStyle/>
          <a:p>
            <a:r>
              <a:rPr lang="ru-RU" sz="1400" dirty="0" smtClean="0">
                <a:latin typeface="Times New Roman" panose="02020603050405020304" pitchFamily="18" charset="0"/>
                <a:cs typeface="Times New Roman" panose="02020603050405020304" pitchFamily="18" charset="0"/>
              </a:rPr>
              <a:t>Составители: Гарболинская С.С., воспитанники подготовительной к школе  группы «Семицветик»</a:t>
            </a:r>
          </a:p>
          <a:p>
            <a:pPr algn="ctr"/>
            <a:r>
              <a:rPr lang="ru-RU" sz="1400" dirty="0">
                <a:latin typeface="Times New Roman" panose="02020603050405020304" pitchFamily="18" charset="0"/>
                <a:cs typeface="Times New Roman" panose="02020603050405020304" pitchFamily="18" charset="0"/>
              </a:rPr>
              <a:t>А</a:t>
            </a:r>
            <a:r>
              <a:rPr lang="ru-RU" sz="1400" dirty="0" smtClean="0">
                <a:latin typeface="Times New Roman" panose="02020603050405020304" pitchFamily="18" charset="0"/>
                <a:cs typeface="Times New Roman" panose="02020603050405020304" pitchFamily="18" charset="0"/>
              </a:rPr>
              <a:t>прель, 2022</a:t>
            </a:r>
            <a:endParaRPr lang="ru-RU" sz="14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2874" y="2134542"/>
            <a:ext cx="4933712" cy="3691778"/>
          </a:xfrm>
          <a:prstGeom prst="rect">
            <a:avLst/>
          </a:prstGeom>
        </p:spPr>
      </p:pic>
    </p:spTree>
    <p:extLst>
      <p:ext uri="{BB962C8B-B14F-4D97-AF65-F5344CB8AC3E}">
        <p14:creationId xmlns:p14="http://schemas.microsoft.com/office/powerpoint/2010/main" val="2800749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400833" y="65635"/>
            <a:ext cx="1803747" cy="1612853"/>
          </a:xfrm>
        </p:spPr>
        <p:txBody>
          <a:bodyPr>
            <a:normAutofit/>
          </a:bodyPr>
          <a:lstStyle/>
          <a:p>
            <a:pPr algn="ctr"/>
            <a:r>
              <a:rPr lang="ru-RU" sz="3200" dirty="0" smtClean="0">
                <a:latin typeface="Times New Roman" panose="02020603050405020304" pitchFamily="18" charset="0"/>
                <a:cs typeface="Times New Roman" panose="02020603050405020304" pitchFamily="18" charset="0"/>
              </a:rPr>
              <a:t>Центр познания</a:t>
            </a:r>
            <a:endParaRPr lang="ru-RU" sz="32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775" y="1349898"/>
            <a:ext cx="3133725"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467" y="3960856"/>
            <a:ext cx="5060233" cy="2277105"/>
          </a:xfrm>
          <a:prstGeom prst="rect">
            <a:avLst/>
          </a:prstGeom>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1869" y="1349898"/>
            <a:ext cx="4522208" cy="2034994"/>
          </a:xfrm>
          <a:prstGeom prst="rect">
            <a:avLst/>
          </a:prstGeom>
        </p:spPr>
      </p:pic>
      <p:pic>
        <p:nvPicPr>
          <p:cNvPr id="11" name="Рисунок 10"/>
          <p:cNvPicPr>
            <a:picLocks noChangeAspect="1"/>
          </p:cNvPicPr>
          <p:nvPr/>
        </p:nvPicPr>
        <p:blipFill rotWithShape="1">
          <a:blip r:embed="rId5" cstate="print">
            <a:extLst>
              <a:ext uri="{28A0092B-C50C-407E-A947-70E740481C1C}">
                <a14:useLocalDpi xmlns:a14="http://schemas.microsoft.com/office/drawing/2010/main" val="0"/>
              </a:ext>
            </a:extLst>
          </a:blip>
          <a:srcRect l="41226"/>
          <a:stretch/>
        </p:blipFill>
        <p:spPr>
          <a:xfrm>
            <a:off x="7578245" y="3445600"/>
            <a:ext cx="3830430" cy="2932780"/>
          </a:xfrm>
          <a:prstGeom prst="rect">
            <a:avLst/>
          </a:prstGeom>
        </p:spPr>
      </p:pic>
    </p:spTree>
    <p:extLst>
      <p:ext uri="{BB962C8B-B14F-4D97-AF65-F5344CB8AC3E}">
        <p14:creationId xmlns:p14="http://schemas.microsoft.com/office/powerpoint/2010/main" val="534923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0" y="157659"/>
            <a:ext cx="12192000" cy="625475"/>
          </a:xfrm>
        </p:spPr>
        <p:txBody>
          <a:bodyPr>
            <a:normAutofit/>
          </a:bodyPr>
          <a:lstStyle/>
          <a:p>
            <a:pPr algn="ctr"/>
            <a:r>
              <a:rPr lang="ru-RU" sz="3200" dirty="0" smtClean="0">
                <a:latin typeface="Times New Roman" panose="02020603050405020304" pitchFamily="18" charset="0"/>
                <a:cs typeface="Times New Roman" panose="02020603050405020304" pitchFamily="18" charset="0"/>
              </a:rPr>
              <a:t>Индивидуальная работа</a:t>
            </a:r>
            <a:endParaRPr lang="ru-RU" sz="3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0389" y="2167001"/>
            <a:ext cx="4066784" cy="1830053"/>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1383" y="905005"/>
            <a:ext cx="1834750" cy="4077222"/>
          </a:xfrm>
          <a:prstGeom prst="rect">
            <a:avLst/>
          </a:prstGeom>
        </p:spPr>
      </p:pic>
    </p:spTree>
    <p:extLst>
      <p:ext uri="{BB962C8B-B14F-4D97-AF65-F5344CB8AC3E}">
        <p14:creationId xmlns:p14="http://schemas.microsoft.com/office/powerpoint/2010/main" val="754931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0" y="125258"/>
            <a:ext cx="12192000" cy="625475"/>
          </a:xfrm>
        </p:spPr>
        <p:txBody>
          <a:bodyPr>
            <a:normAutofit/>
          </a:bodyPr>
          <a:lstStyle/>
          <a:p>
            <a:pPr algn="ctr"/>
            <a:r>
              <a:rPr lang="ru-RU" sz="3200" dirty="0" smtClean="0">
                <a:latin typeface="Times New Roman" panose="02020603050405020304" pitchFamily="18" charset="0"/>
                <a:cs typeface="Times New Roman" panose="02020603050405020304" pitchFamily="18" charset="0"/>
              </a:rPr>
              <a:t>Физическая культура  и </a:t>
            </a:r>
            <a:r>
              <a:rPr lang="ru-RU" sz="3200" dirty="0" err="1" smtClean="0">
                <a:latin typeface="Times New Roman" panose="02020603050405020304" pitchFamily="18" charset="0"/>
                <a:cs typeface="Times New Roman" panose="02020603050405020304" pitchFamily="18" charset="0"/>
              </a:rPr>
              <a:t>здоровьесбережение</a:t>
            </a:r>
            <a:r>
              <a:rPr lang="ru-RU" sz="3200" dirty="0" smtClean="0">
                <a:latin typeface="Times New Roman" panose="02020603050405020304" pitchFamily="18" charset="0"/>
                <a:cs typeface="Times New Roman" panose="02020603050405020304" pitchFamily="18" charset="0"/>
              </a:rPr>
              <a:t> </a:t>
            </a:r>
            <a:endParaRPr lang="ru-RU" sz="32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995" y="3854885"/>
            <a:ext cx="5498926" cy="2474517"/>
          </a:xfrm>
          <a:prstGeom prst="rect">
            <a:avLst/>
          </a:prstGeom>
        </p:spPr>
      </p:pic>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3039" y="781940"/>
            <a:ext cx="5908804" cy="2658962"/>
          </a:xfrm>
          <a:prstGeom prst="rect">
            <a:avLst/>
          </a:prstGeom>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7441" y="3854883"/>
            <a:ext cx="5498927" cy="2474517"/>
          </a:xfrm>
          <a:prstGeom prst="rect">
            <a:avLst/>
          </a:prstGeom>
        </p:spPr>
      </p:pic>
    </p:spTree>
    <p:extLst>
      <p:ext uri="{BB962C8B-B14F-4D97-AF65-F5344CB8AC3E}">
        <p14:creationId xmlns:p14="http://schemas.microsoft.com/office/powerpoint/2010/main" val="812967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2315804" y="350729"/>
            <a:ext cx="8246116" cy="625475"/>
          </a:xfrm>
        </p:spPr>
        <p:txBody>
          <a:bodyPr>
            <a:normAutofit/>
          </a:bodyPr>
          <a:lstStyle/>
          <a:p>
            <a:pPr algn="ctr"/>
            <a:r>
              <a:rPr lang="ru-RU" sz="3200" dirty="0" smtClean="0">
                <a:latin typeface="Times New Roman" panose="02020603050405020304" pitchFamily="18" charset="0"/>
                <a:cs typeface="Times New Roman" panose="02020603050405020304" pitchFamily="18" charset="0"/>
              </a:rPr>
              <a:t>Физическая культура  и </a:t>
            </a:r>
            <a:r>
              <a:rPr lang="ru-RU" sz="3200" dirty="0" err="1" smtClean="0">
                <a:latin typeface="Times New Roman" panose="02020603050405020304" pitchFamily="18" charset="0"/>
                <a:cs typeface="Times New Roman" panose="02020603050405020304" pitchFamily="18" charset="0"/>
              </a:rPr>
              <a:t>здоровьесбережение</a:t>
            </a:r>
            <a:r>
              <a:rPr lang="ru-RU" sz="3200" dirty="0" smtClean="0">
                <a:latin typeface="Times New Roman" panose="02020603050405020304" pitchFamily="18" charset="0"/>
                <a:cs typeface="Times New Roman" panose="02020603050405020304" pitchFamily="18" charset="0"/>
              </a:rPr>
              <a:t> </a:t>
            </a:r>
            <a:endParaRPr lang="ru-RU" sz="3200"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3048" y="1193288"/>
            <a:ext cx="3296843" cy="2466948"/>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163" y="4115167"/>
            <a:ext cx="3296842" cy="2466948"/>
          </a:xfrm>
          <a:prstGeom prst="rect">
            <a:avLst/>
          </a:prstGeom>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7859" y="1193288"/>
            <a:ext cx="3296843" cy="2466948"/>
          </a:xfrm>
          <a:prstGeom prst="rect">
            <a:avLst/>
          </a:prstGeom>
        </p:spPr>
      </p:pic>
      <p:pic>
        <p:nvPicPr>
          <p:cNvPr id="12" name="Рисунок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1842" y="3974066"/>
            <a:ext cx="3296843" cy="2466948"/>
          </a:xfrm>
          <a:prstGeom prst="rect">
            <a:avLst/>
          </a:prstGeom>
        </p:spPr>
      </p:pic>
    </p:spTree>
    <p:extLst>
      <p:ext uri="{BB962C8B-B14F-4D97-AF65-F5344CB8AC3E}">
        <p14:creationId xmlns:p14="http://schemas.microsoft.com/office/powerpoint/2010/main" val="1842349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extLst>
              <p:ext uri="{D42A27DB-BD31-4B8C-83A1-F6EECF244321}">
                <p14:modId xmlns:p14="http://schemas.microsoft.com/office/powerpoint/2010/main" val="2136615290"/>
              </p:ext>
            </p:extLst>
          </p:nvPr>
        </p:nvGraphicFramePr>
        <p:xfrm>
          <a:off x="293825" y="331362"/>
          <a:ext cx="11692766" cy="5308495"/>
        </p:xfrm>
        <a:graphic>
          <a:graphicData uri="http://schemas.openxmlformats.org/drawingml/2006/table">
            <a:tbl>
              <a:tblPr firstRow="1" bandRow="1">
                <a:tableStyleId>{5C22544A-7EE6-4342-B048-85BDC9FD1C3A}</a:tableStyleId>
              </a:tblPr>
              <a:tblGrid>
                <a:gridCol w="481427"/>
                <a:gridCol w="1351722"/>
                <a:gridCol w="6599582"/>
                <a:gridCol w="3260035"/>
              </a:tblGrid>
              <a:tr h="1026055">
                <a:tc>
                  <a:txBody>
                    <a:bodyPr/>
                    <a:lstStyle/>
                    <a:p>
                      <a:r>
                        <a:rPr lang="ru-RU" dirty="0" smtClean="0">
                          <a:solidFill>
                            <a:schemeClr val="tx1"/>
                          </a:solidFill>
                          <a:latin typeface="Times New Roman" panose="02020603050405020304" pitchFamily="18" charset="0"/>
                          <a:cs typeface="Times New Roman" panose="02020603050405020304" pitchFamily="18" charset="0"/>
                        </a:rPr>
                        <a:t>Неделя</a:t>
                      </a:r>
                      <a:endParaRPr lang="ru-RU"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noFill/>
                  </a:tcPr>
                </a:tc>
                <a:tc>
                  <a:txBody>
                    <a:bodyPr/>
                    <a:lstStyle/>
                    <a:p>
                      <a:r>
                        <a:rPr lang="ru-RU" dirty="0" smtClean="0">
                          <a:solidFill>
                            <a:schemeClr val="tx1"/>
                          </a:solidFill>
                          <a:latin typeface="Times New Roman" panose="02020603050405020304" pitchFamily="18" charset="0"/>
                          <a:cs typeface="Times New Roman" panose="02020603050405020304" pitchFamily="18" charset="0"/>
                        </a:rPr>
                        <a:t>Тема</a:t>
                      </a:r>
                      <a:endParaRPr lang="ru-RU"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noFill/>
                  </a:tcPr>
                </a:tc>
                <a:tc>
                  <a:txBody>
                    <a:bodyPr/>
                    <a:lstStyle/>
                    <a:p>
                      <a:r>
                        <a:rPr lang="ru-RU" dirty="0" smtClean="0">
                          <a:solidFill>
                            <a:schemeClr val="tx1"/>
                          </a:solidFill>
                          <a:latin typeface="Times New Roman" panose="02020603050405020304" pitchFamily="18" charset="0"/>
                          <a:cs typeface="Times New Roman" panose="02020603050405020304" pitchFamily="18" charset="0"/>
                        </a:rPr>
                        <a:t>Задачи</a:t>
                      </a:r>
                      <a:endParaRPr lang="ru-RU"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noFill/>
                  </a:tcPr>
                </a:tc>
                <a:tc>
                  <a:txBody>
                    <a:bodyPr/>
                    <a:lstStyle/>
                    <a:p>
                      <a:r>
                        <a:rPr lang="ru-RU" dirty="0" smtClean="0">
                          <a:solidFill>
                            <a:schemeClr val="tx1"/>
                          </a:solidFill>
                          <a:latin typeface="Times New Roman" panose="02020603050405020304" pitchFamily="18" charset="0"/>
                          <a:cs typeface="Times New Roman" panose="02020603050405020304" pitchFamily="18" charset="0"/>
                        </a:rPr>
                        <a:t>Итоговые мероприятия</a:t>
                      </a:r>
                      <a:endParaRPr lang="ru-RU"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noFill/>
                  </a:tcPr>
                </a:tc>
              </a:tr>
              <a:tr h="1026055">
                <a:tc>
                  <a:txBody>
                    <a:bodyPr/>
                    <a:lstStyle/>
                    <a:p>
                      <a:r>
                        <a:rPr lang="ru-RU" dirty="0" smtClean="0">
                          <a:latin typeface="Times New Roman" panose="02020603050405020304" pitchFamily="18" charset="0"/>
                          <a:cs typeface="Times New Roman" panose="02020603050405020304" pitchFamily="18" charset="0"/>
                        </a:rPr>
                        <a:t>29</a:t>
                      </a:r>
                      <a:endParaRPr lang="ru-RU"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noFill/>
                  </a:tcPr>
                </a:tc>
                <a:tc>
                  <a:txBody>
                    <a:bodyPr/>
                    <a:lstStyle/>
                    <a:p>
                      <a:r>
                        <a:rPr lang="ru-RU" dirty="0" smtClean="0">
                          <a:latin typeface="Times New Roman" panose="02020603050405020304" pitchFamily="18" charset="0"/>
                          <a:cs typeface="Times New Roman" panose="02020603050405020304" pitchFamily="18" charset="0"/>
                        </a:rPr>
                        <a:t>Весна.</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Животный </a:t>
                      </a:r>
                      <a:r>
                        <a:rPr lang="ru-RU" dirty="0" err="1" smtClean="0">
                          <a:latin typeface="Times New Roman" panose="02020603050405020304" pitchFamily="18" charset="0"/>
                          <a:cs typeface="Times New Roman" panose="02020603050405020304" pitchFamily="18" charset="0"/>
                        </a:rPr>
                        <a:t>мр</a:t>
                      </a:r>
                      <a:endParaRPr lang="ru-RU"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noFill/>
                  </a:tcPr>
                </a:tc>
                <a:tc>
                  <a:txBody>
                    <a:bodyPr/>
                    <a:lstStyle/>
                    <a:p>
                      <a:pPr>
                        <a:spcAft>
                          <a:spcPts val="0"/>
                        </a:spcAft>
                      </a:pPr>
                      <a:r>
                        <a:rPr lang="ru-RU" sz="1400" b="1" dirty="0" smtClean="0">
                          <a:effectLst/>
                          <a:latin typeface="Times New Roman"/>
                          <a:ea typeface="Times New Roman"/>
                        </a:rPr>
                        <a:t>Цель: оценить степень знания детей о животном мире весной.</a:t>
                      </a:r>
                    </a:p>
                    <a:p>
                      <a:pPr>
                        <a:spcAft>
                          <a:spcPts val="0"/>
                        </a:spcAft>
                      </a:pPr>
                      <a:r>
                        <a:rPr lang="ru-RU" sz="1400" b="1" dirty="0" smtClean="0">
                          <a:effectLst/>
                          <a:latin typeface="Times New Roman"/>
                          <a:ea typeface="Times New Roman"/>
                        </a:rPr>
                        <a:t>Образовательные: </a:t>
                      </a:r>
                    </a:p>
                    <a:p>
                      <a:pPr>
                        <a:spcAft>
                          <a:spcPts val="0"/>
                        </a:spcAft>
                      </a:pPr>
                      <a:r>
                        <a:rPr lang="ru-RU" sz="1400" b="1" dirty="0" smtClean="0">
                          <a:effectLst/>
                          <a:latin typeface="Times New Roman"/>
                          <a:ea typeface="Times New Roman"/>
                        </a:rPr>
                        <a:t>1. Формировать, совершенствовать, закреплять представления детей о жизни животных в весенний период времени. </a:t>
                      </a:r>
                    </a:p>
                    <a:p>
                      <a:pPr>
                        <a:spcAft>
                          <a:spcPts val="0"/>
                        </a:spcAft>
                      </a:pPr>
                      <a:r>
                        <a:rPr lang="ru-RU" sz="1400" b="1" dirty="0" smtClean="0">
                          <a:effectLst/>
                          <a:latin typeface="Times New Roman"/>
                          <a:ea typeface="Times New Roman"/>
                        </a:rPr>
                        <a:t>2. Дать понимание отличия жизни домашних и диких животных в весенний период времени. </a:t>
                      </a:r>
                    </a:p>
                    <a:p>
                      <a:pPr>
                        <a:spcAft>
                          <a:spcPts val="0"/>
                        </a:spcAft>
                      </a:pPr>
                      <a:r>
                        <a:rPr lang="ru-RU" sz="1400" b="1" dirty="0" smtClean="0">
                          <a:effectLst/>
                          <a:latin typeface="Times New Roman"/>
                          <a:ea typeface="Times New Roman"/>
                        </a:rPr>
                        <a:t>3. Формировать и совершенствовать умения составлять описательные рассказы, рассказы по памяти.</a:t>
                      </a:r>
                    </a:p>
                    <a:p>
                      <a:pPr>
                        <a:spcAft>
                          <a:spcPts val="0"/>
                        </a:spcAft>
                      </a:pPr>
                      <a:r>
                        <a:rPr lang="ru-RU" sz="1400" b="1" dirty="0" smtClean="0">
                          <a:effectLst/>
                          <a:latin typeface="Times New Roman"/>
                          <a:ea typeface="Times New Roman"/>
                        </a:rPr>
                        <a:t>Развивающие:</a:t>
                      </a:r>
                    </a:p>
                    <a:p>
                      <a:pPr>
                        <a:spcAft>
                          <a:spcPts val="0"/>
                        </a:spcAft>
                      </a:pPr>
                      <a:r>
                        <a:rPr lang="ru-RU" sz="1400" b="1" dirty="0" smtClean="0">
                          <a:effectLst/>
                          <a:latin typeface="Times New Roman"/>
                          <a:ea typeface="Times New Roman"/>
                        </a:rPr>
                        <a:t>1. Развивать умение классифицировать животных по различным принципам: окрас, питание, место жительства и т.д.</a:t>
                      </a:r>
                    </a:p>
                    <a:p>
                      <a:pPr>
                        <a:spcAft>
                          <a:spcPts val="0"/>
                        </a:spcAft>
                      </a:pPr>
                      <a:r>
                        <a:rPr lang="ru-RU" sz="1400" b="1" dirty="0" smtClean="0">
                          <a:effectLst/>
                          <a:latin typeface="Times New Roman"/>
                          <a:ea typeface="Times New Roman"/>
                        </a:rPr>
                        <a:t>2. Развивать представления об опасности, которую представляют животные. </a:t>
                      </a:r>
                    </a:p>
                    <a:p>
                      <a:pPr>
                        <a:spcAft>
                          <a:spcPts val="0"/>
                        </a:spcAft>
                      </a:pPr>
                      <a:r>
                        <a:rPr lang="ru-RU" sz="1400" b="1" dirty="0" smtClean="0">
                          <a:effectLst/>
                          <a:latin typeface="Times New Roman"/>
                          <a:ea typeface="Times New Roman"/>
                        </a:rPr>
                        <a:t>3. Совершенствовать умение согласовывать слова в предложениях.</a:t>
                      </a:r>
                    </a:p>
                    <a:p>
                      <a:pPr>
                        <a:spcAft>
                          <a:spcPts val="0"/>
                        </a:spcAft>
                      </a:pPr>
                      <a:r>
                        <a:rPr lang="ru-RU" sz="1400" b="1" dirty="0" smtClean="0">
                          <a:effectLst/>
                          <a:latin typeface="Times New Roman"/>
                          <a:ea typeface="Times New Roman"/>
                        </a:rPr>
                        <a:t>Воспитательные: </a:t>
                      </a:r>
                    </a:p>
                    <a:p>
                      <a:pPr>
                        <a:spcAft>
                          <a:spcPts val="0"/>
                        </a:spcAft>
                      </a:pPr>
                      <a:r>
                        <a:rPr lang="ru-RU" sz="1400" b="1" dirty="0" smtClean="0">
                          <a:effectLst/>
                          <a:latin typeface="Times New Roman"/>
                          <a:ea typeface="Times New Roman"/>
                        </a:rPr>
                        <a:t>1. Воспитывать желание помочь ближнему. </a:t>
                      </a:r>
                    </a:p>
                    <a:p>
                      <a:pPr>
                        <a:spcAft>
                          <a:spcPts val="0"/>
                        </a:spcAft>
                      </a:pPr>
                      <a:r>
                        <a:rPr lang="ru-RU" sz="1400" b="1" dirty="0" smtClean="0">
                          <a:effectLst/>
                          <a:latin typeface="Times New Roman"/>
                          <a:ea typeface="Times New Roman"/>
                        </a:rPr>
                        <a:t>2. Воспитывать бережное и уважительное отношение к животным.</a:t>
                      </a:r>
                    </a:p>
                    <a:p>
                      <a:pPr>
                        <a:spcAft>
                          <a:spcPts val="0"/>
                        </a:spcAft>
                      </a:pPr>
                      <a:r>
                        <a:rPr lang="ru-RU" sz="1400" b="1" dirty="0" smtClean="0">
                          <a:effectLst/>
                          <a:latin typeface="Times New Roman"/>
                          <a:ea typeface="Times New Roman"/>
                        </a:rPr>
                        <a:t>3. Воспитывать самостоятельность в самообслуживании и ухаживании за ближними.</a:t>
                      </a:r>
                    </a:p>
                    <a:p>
                      <a:pPr>
                        <a:lnSpc>
                          <a:spcPct val="115000"/>
                        </a:lnSpc>
                        <a:spcAft>
                          <a:spcPts val="0"/>
                        </a:spcAft>
                      </a:pPr>
                      <a:endParaRPr lang="ru-RU" sz="2000" dirty="0">
                        <a:effectLst/>
                        <a:latin typeface="+mn-lt"/>
                        <a:ea typeface="Calibri"/>
                        <a:cs typeface="Times New Roman"/>
                      </a:endParaRPr>
                    </a:p>
                  </a:txBody>
                  <a:tcPr>
                    <a:lnT w="12700" cap="flat" cmpd="sng" algn="ctr">
                      <a:solidFill>
                        <a:schemeClr val="tx1"/>
                      </a:solidFill>
                      <a:prstDash val="solid"/>
                      <a:round/>
                      <a:headEnd type="none" w="med" len="med"/>
                      <a:tailEnd type="none" w="med" len="med"/>
                    </a:lnT>
                    <a:no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Итоговый проект</a:t>
                      </a:r>
                      <a:endParaRPr kumimoji="0" lang="ru-RU" sz="2000" b="0"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endParaRPr>
                    </a:p>
                  </a:txBody>
                  <a:tcPr>
                    <a:lnT w="12700" cap="flat" cmpd="sng" algn="ctr">
                      <a:solidFill>
                        <a:schemeClr val="tx1"/>
                      </a:solidFill>
                      <a:prstDash val="solid"/>
                      <a:round/>
                      <a:headEnd type="none" w="med" len="med"/>
                      <a:tailEnd type="none" w="med" len="med"/>
                    </a:lnT>
                    <a:noFill/>
                  </a:tcPr>
                </a:tc>
              </a:tr>
            </a:tbl>
          </a:graphicData>
        </a:graphic>
      </p:graphicFrame>
    </p:spTree>
    <p:extLst>
      <p:ext uri="{BB962C8B-B14F-4D97-AF65-F5344CB8AC3E}">
        <p14:creationId xmlns:p14="http://schemas.microsoft.com/office/powerpoint/2010/main" val="1012660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753" y="96427"/>
            <a:ext cx="9937551" cy="461665"/>
          </a:xfrm>
          <a:prstGeom prst="rect">
            <a:avLst/>
          </a:prstGeom>
          <a:noFill/>
        </p:spPr>
        <p:txBody>
          <a:bodyPr wrap="square" rtlCol="0">
            <a:spAutoFit/>
          </a:bodyPr>
          <a:lstStyle/>
          <a:p>
            <a:pPr algn="ctr"/>
            <a:r>
              <a:rPr lang="ru-RU" sz="2400" b="1" dirty="0" smtClean="0">
                <a:latin typeface="Times New Roman" panose="02020603050405020304" pitchFamily="18" charset="0"/>
                <a:cs typeface="Times New Roman" panose="02020603050405020304" pitchFamily="18" charset="0"/>
              </a:rPr>
              <a:t>Проведенные мероприятия с детьми в рамках реализации проекта</a:t>
            </a:r>
            <a:endParaRPr lang="ru-RU" sz="2400" b="1" dirty="0">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494625937"/>
              </p:ext>
            </p:extLst>
          </p:nvPr>
        </p:nvGraphicFramePr>
        <p:xfrm>
          <a:off x="0" y="558092"/>
          <a:ext cx="12087617" cy="5848942"/>
        </p:xfrm>
        <a:graphic>
          <a:graphicData uri="http://schemas.openxmlformats.org/drawingml/2006/table">
            <a:tbl>
              <a:tblPr firstRow="1" bandRow="1">
                <a:tableStyleId>{00A15C55-8517-42AA-B614-E9B94910E393}</a:tableStyleId>
              </a:tblPr>
              <a:tblGrid>
                <a:gridCol w="1361824"/>
                <a:gridCol w="1357997"/>
                <a:gridCol w="1740261"/>
                <a:gridCol w="1441425"/>
                <a:gridCol w="1571551"/>
                <a:gridCol w="1681662"/>
                <a:gridCol w="2932897"/>
              </a:tblGrid>
              <a:tr h="14260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latin typeface="Times New Roman" panose="02020603050405020304" pitchFamily="18" charset="0"/>
                          <a:cs typeface="Times New Roman" panose="02020603050405020304" pitchFamily="18" charset="0"/>
                        </a:rPr>
                        <a:t>Центр искусства </a:t>
                      </a:r>
                    </a:p>
                    <a:p>
                      <a:pPr algn="ctr"/>
                      <a:endParaRPr lang="ru-RU" sz="1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latin typeface="Times New Roman" panose="02020603050405020304" pitchFamily="18" charset="0"/>
                          <a:cs typeface="Times New Roman" panose="02020603050405020304" pitchFamily="18" charset="0"/>
                        </a:rPr>
                        <a:t>Центр строительства</a:t>
                      </a:r>
                      <a:r>
                        <a:rPr lang="ru-RU" sz="1400" baseline="0" dirty="0" smtClean="0">
                          <a:solidFill>
                            <a:schemeClr val="tx1"/>
                          </a:solidFill>
                          <a:latin typeface="Times New Roman" panose="02020603050405020304" pitchFamily="18" charset="0"/>
                          <a:cs typeface="Times New Roman" panose="02020603050405020304" pitchFamily="18" charset="0"/>
                        </a:rPr>
                        <a:t> </a:t>
                      </a:r>
                      <a:endParaRPr lang="ru-RU" sz="1400" dirty="0" smtClean="0">
                        <a:solidFill>
                          <a:schemeClr val="tx1"/>
                        </a:solidFill>
                        <a:latin typeface="Times New Roman" panose="02020603050405020304" pitchFamily="18" charset="0"/>
                        <a:cs typeface="Times New Roman" panose="02020603050405020304" pitchFamily="18" charset="0"/>
                      </a:endParaRPr>
                    </a:p>
                    <a:p>
                      <a:pPr algn="ctr"/>
                      <a:endParaRPr lang="ru-RU" sz="1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latin typeface="Times New Roman" panose="02020603050405020304" pitchFamily="18" charset="0"/>
                          <a:cs typeface="Times New Roman" panose="02020603050405020304" pitchFamily="18" charset="0"/>
                        </a:rPr>
                        <a:t>Литературный центр</a:t>
                      </a:r>
                    </a:p>
                    <a:p>
                      <a:pPr algn="ctr"/>
                      <a:endParaRPr lang="ru-RU" sz="1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latin typeface="Times New Roman" panose="02020603050405020304" pitchFamily="18" charset="0"/>
                          <a:cs typeface="Times New Roman" panose="02020603050405020304" pitchFamily="18" charset="0"/>
                        </a:rPr>
                        <a:t>Центр сюжетно-ролевой игры</a:t>
                      </a:r>
                    </a:p>
                    <a:p>
                      <a:pPr algn="ctr"/>
                      <a:endParaRPr lang="ru-RU" sz="1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latin typeface="Times New Roman" panose="02020603050405020304" pitchFamily="18" charset="0"/>
                          <a:cs typeface="Times New Roman" panose="02020603050405020304" pitchFamily="18" charset="0"/>
                        </a:rPr>
                        <a:t>Центр экспериментирования, песка и воды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latin typeface="Times New Roman" panose="02020603050405020304" pitchFamily="18" charset="0"/>
                          <a:cs typeface="Times New Roman" panose="02020603050405020304" pitchFamily="18" charset="0"/>
                        </a:rPr>
                        <a:t>Центр математики манипуляционных</a:t>
                      </a:r>
                      <a:r>
                        <a:rPr lang="ru-RU" sz="1400" baseline="0" dirty="0" smtClean="0">
                          <a:solidFill>
                            <a:schemeClr val="tx1"/>
                          </a:solidFill>
                          <a:latin typeface="Times New Roman" panose="02020603050405020304" pitchFamily="18" charset="0"/>
                          <a:cs typeface="Times New Roman" panose="02020603050405020304" pitchFamily="18" charset="0"/>
                        </a:rPr>
                        <a:t>  игр</a:t>
                      </a:r>
                      <a:endParaRPr lang="ru-RU" sz="1400" dirty="0" smtClean="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Центр науки и естествознания</a:t>
                      </a:r>
                      <a:endParaRPr lang="ru-RU" sz="1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22854">
                <a:tc>
                  <a:txBody>
                    <a:bodyPr/>
                    <a:lstStyle/>
                    <a:p>
                      <a:pPr>
                        <a:lnSpc>
                          <a:spcPct val="115000"/>
                        </a:lnSpc>
                        <a:spcAft>
                          <a:spcPts val="0"/>
                        </a:spcAft>
                      </a:pPr>
                      <a:r>
                        <a:rPr lang="ru-RU" sz="1200" b="1" dirty="0" smtClean="0">
                          <a:effectLst/>
                          <a:latin typeface="Times New Roman"/>
                          <a:ea typeface="Calibri"/>
                          <a:cs typeface="Times New Roman"/>
                        </a:rPr>
                        <a:t>Лепка</a:t>
                      </a:r>
                    </a:p>
                    <a:p>
                      <a:pPr>
                        <a:lnSpc>
                          <a:spcPct val="115000"/>
                        </a:lnSpc>
                        <a:spcAft>
                          <a:spcPts val="0"/>
                        </a:spcAft>
                      </a:pPr>
                      <a:r>
                        <a:rPr lang="ru-RU" sz="1200" b="1" dirty="0" smtClean="0">
                          <a:effectLst/>
                          <a:latin typeface="Times New Roman"/>
                          <a:ea typeface="Calibri"/>
                          <a:cs typeface="Times New Roman"/>
                        </a:rPr>
                        <a:t>«Дикое</a:t>
                      </a:r>
                      <a:r>
                        <a:rPr lang="ru-RU" sz="1200" b="1" baseline="0" dirty="0" smtClean="0">
                          <a:effectLst/>
                          <a:latin typeface="Times New Roman"/>
                          <a:ea typeface="Calibri"/>
                          <a:cs typeface="Times New Roman"/>
                        </a:rPr>
                        <a:t> животное моего края</a:t>
                      </a:r>
                      <a:r>
                        <a:rPr lang="ru-RU" sz="1200" b="1" dirty="0" smtClean="0">
                          <a:effectLst/>
                          <a:latin typeface="Times New Roman"/>
                          <a:ea typeface="Calibri"/>
                          <a:cs typeface="Times New Roman"/>
                        </a:rPr>
                        <a:t>»</a:t>
                      </a:r>
                    </a:p>
                    <a:p>
                      <a:pPr>
                        <a:lnSpc>
                          <a:spcPct val="115000"/>
                        </a:lnSpc>
                        <a:spcAft>
                          <a:spcPts val="0"/>
                        </a:spcAft>
                      </a:pPr>
                      <a:r>
                        <a:rPr lang="ru-RU" sz="1200" b="1" dirty="0" smtClean="0">
                          <a:effectLst/>
                          <a:latin typeface="Times New Roman"/>
                          <a:ea typeface="Calibri"/>
                          <a:cs typeface="Times New Roman"/>
                        </a:rPr>
                        <a:t>Задача: </a:t>
                      </a:r>
                      <a:r>
                        <a:rPr lang="ru-RU" sz="1200" b="0" dirty="0" smtClean="0">
                          <a:effectLst/>
                          <a:latin typeface="Times New Roman"/>
                          <a:ea typeface="Calibri"/>
                          <a:cs typeface="Times New Roman"/>
                        </a:rPr>
                        <a:t>продолжать учить детей планировать свою работу, задумывать образ, делить материал на нужное количество частей разной величины, передавать форму и соотношение частей.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200" dirty="0" smtClean="0">
                          <a:effectLst/>
                          <a:latin typeface="Times New Roman"/>
                          <a:ea typeface="Calibri"/>
                        </a:rPr>
                        <a:t>Современный зоопарк</a:t>
                      </a:r>
                    </a:p>
                    <a:p>
                      <a:r>
                        <a:rPr lang="ru-RU" sz="1200" b="0" dirty="0" smtClean="0">
                          <a:solidFill>
                            <a:schemeClr val="tx1"/>
                          </a:solidFill>
                          <a:effectLst/>
                          <a:latin typeface="Times New Roman"/>
                          <a:cs typeface="Times New Roman" panose="02020603050405020304" pitchFamily="18" charset="0"/>
                        </a:rPr>
                        <a:t>Цель:</a:t>
                      </a:r>
                      <a:r>
                        <a:rPr lang="ru-RU" sz="1200" b="0" baseline="0" dirty="0" smtClean="0">
                          <a:solidFill>
                            <a:schemeClr val="tx1"/>
                          </a:solidFill>
                          <a:effectLst/>
                          <a:latin typeface="Times New Roman"/>
                          <a:cs typeface="Times New Roman" panose="02020603050405020304" pitchFamily="18" charset="0"/>
                        </a:rPr>
                        <a:t> </a:t>
                      </a:r>
                      <a:r>
                        <a:rPr lang="ru-RU" sz="1200" b="0" dirty="0" smtClean="0">
                          <a:solidFill>
                            <a:schemeClr val="tx1"/>
                          </a:solidFill>
                          <a:effectLst/>
                          <a:latin typeface="Times New Roman"/>
                          <a:cs typeface="Times New Roman" panose="02020603050405020304" pitchFamily="18" charset="0"/>
                        </a:rPr>
                        <a:t>строительство объектов </a:t>
                      </a:r>
                      <a:r>
                        <a:rPr lang="ru-RU" sz="1200" b="0" dirty="0" smtClean="0">
                          <a:solidFill>
                            <a:schemeClr val="tx1"/>
                          </a:solidFill>
                          <a:effectLst/>
                          <a:latin typeface="Times New Roman"/>
                          <a:cs typeface="Times New Roman" panose="02020603050405020304" pitchFamily="18" charset="0"/>
                        </a:rPr>
                        <a:t>реального мира на основе LEGO - конструирования. </a:t>
                      </a:r>
                      <a:endParaRPr lang="ru-RU" sz="12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ru-RU" sz="1200" b="1" dirty="0" smtClean="0">
                          <a:effectLst/>
                          <a:latin typeface="Times New Roman"/>
                          <a:ea typeface="Calibri"/>
                          <a:cs typeface="Times New Roman"/>
                        </a:rPr>
                        <a:t>Чтение </a:t>
                      </a:r>
                    </a:p>
                    <a:p>
                      <a:pPr>
                        <a:lnSpc>
                          <a:spcPct val="115000"/>
                        </a:lnSpc>
                        <a:spcAft>
                          <a:spcPts val="0"/>
                        </a:spcAft>
                      </a:pPr>
                      <a:r>
                        <a:rPr lang="ru-RU" sz="1000" b="0" dirty="0" smtClean="0">
                          <a:effectLst/>
                          <a:latin typeface="Times New Roman"/>
                          <a:ea typeface="Calibri"/>
                          <a:cs typeface="Times New Roman"/>
                        </a:rPr>
                        <a:t>Сказки Бажова</a:t>
                      </a:r>
                    </a:p>
                    <a:p>
                      <a:pPr>
                        <a:lnSpc>
                          <a:spcPct val="115000"/>
                        </a:lnSpc>
                        <a:spcAft>
                          <a:spcPts val="0"/>
                        </a:spcAft>
                      </a:pPr>
                      <a:r>
                        <a:rPr lang="ru-RU" sz="1000" b="0" dirty="0" smtClean="0">
                          <a:effectLst/>
                          <a:latin typeface="Times New Roman"/>
                          <a:ea typeface="Calibri"/>
                          <a:cs typeface="Times New Roman"/>
                        </a:rPr>
                        <a:t>«Серебренное копытце»</a:t>
                      </a:r>
                    </a:p>
                    <a:p>
                      <a:pPr>
                        <a:lnSpc>
                          <a:spcPct val="115000"/>
                        </a:lnSpc>
                        <a:spcAft>
                          <a:spcPts val="0"/>
                        </a:spcAft>
                      </a:pPr>
                      <a:r>
                        <a:rPr lang="ru-RU" sz="1000" b="0" dirty="0" smtClean="0">
                          <a:effectLst/>
                          <a:latin typeface="Times New Roman"/>
                          <a:ea typeface="Calibri"/>
                          <a:cs typeface="Times New Roman"/>
                        </a:rPr>
                        <a:t>Формирование и развитие связной речи</a:t>
                      </a:r>
                    </a:p>
                    <a:p>
                      <a:pPr>
                        <a:lnSpc>
                          <a:spcPct val="115000"/>
                        </a:lnSpc>
                        <a:spcAft>
                          <a:spcPts val="0"/>
                        </a:spcAft>
                      </a:pPr>
                      <a:r>
                        <a:rPr lang="ru-RU" sz="1000" b="1" dirty="0" smtClean="0">
                          <a:effectLst/>
                          <a:latin typeface="Times New Roman"/>
                          <a:ea typeface="Calibri"/>
                          <a:cs typeface="Times New Roman"/>
                        </a:rPr>
                        <a:t>Д/И </a:t>
                      </a:r>
                      <a:r>
                        <a:rPr lang="ru-RU" sz="1000" b="0" dirty="0" smtClean="0">
                          <a:effectLst/>
                          <a:latin typeface="Times New Roman"/>
                          <a:ea typeface="Calibri"/>
                          <a:cs typeface="Times New Roman"/>
                        </a:rPr>
                        <a:t>«Угадай кого я загадал»</a:t>
                      </a:r>
                    </a:p>
                    <a:p>
                      <a:pPr>
                        <a:lnSpc>
                          <a:spcPct val="115000"/>
                        </a:lnSpc>
                        <a:spcAft>
                          <a:spcPts val="0"/>
                        </a:spcAft>
                      </a:pPr>
                      <a:r>
                        <a:rPr lang="ru-RU" sz="1000" b="0" dirty="0" smtClean="0">
                          <a:effectLst/>
                          <a:latin typeface="Times New Roman"/>
                          <a:ea typeface="Calibri"/>
                          <a:cs typeface="Times New Roman"/>
                        </a:rPr>
                        <a:t>Цель: развивать умение детей мыслить последовательно систематизировать знания и представления, задавать вопросы, находить ответы.</a:t>
                      </a:r>
                    </a:p>
                    <a:p>
                      <a:pPr>
                        <a:lnSpc>
                          <a:spcPct val="115000"/>
                        </a:lnSpc>
                        <a:spcAft>
                          <a:spcPts val="0"/>
                        </a:spcAft>
                      </a:pPr>
                      <a:r>
                        <a:rPr lang="ru-RU" sz="1200" b="1" dirty="0" smtClean="0">
                          <a:effectLst/>
                          <a:latin typeface="Times New Roman"/>
                          <a:ea typeface="Calibri"/>
                          <a:cs typeface="Times New Roman"/>
                        </a:rPr>
                        <a:t>Составление описательного рассказа </a:t>
                      </a:r>
                      <a:r>
                        <a:rPr lang="ru-RU" sz="1200" b="0" dirty="0" smtClean="0">
                          <a:effectLst/>
                          <a:latin typeface="Times New Roman"/>
                          <a:ea typeface="Calibri"/>
                          <a:cs typeface="Times New Roman"/>
                        </a:rPr>
                        <a:t>«Любимое дикое животное нашего края»</a:t>
                      </a:r>
                    </a:p>
                    <a:p>
                      <a:pPr>
                        <a:lnSpc>
                          <a:spcPct val="115000"/>
                        </a:lnSpc>
                        <a:spcAft>
                          <a:spcPts val="0"/>
                        </a:spcAft>
                      </a:pPr>
                      <a:r>
                        <a:rPr lang="ru-RU" sz="1000" b="0" dirty="0" smtClean="0">
                          <a:effectLst/>
                          <a:latin typeface="Times New Roman"/>
                          <a:ea typeface="Calibri"/>
                          <a:cs typeface="Times New Roman"/>
                        </a:rPr>
                        <a:t>Цель: продолжать развивать умение у детей составлять рассказ, развивать </a:t>
                      </a:r>
                      <a:r>
                        <a:rPr lang="ru-RU" sz="1000" b="0" dirty="0" err="1" smtClean="0">
                          <a:effectLst/>
                          <a:latin typeface="Times New Roman"/>
                          <a:ea typeface="Calibri"/>
                          <a:cs typeface="Times New Roman"/>
                        </a:rPr>
                        <a:t>монологовую</a:t>
                      </a:r>
                      <a:r>
                        <a:rPr lang="ru-RU" sz="1000" b="0" dirty="0" smtClean="0">
                          <a:effectLst/>
                          <a:latin typeface="Times New Roman"/>
                          <a:ea typeface="Calibri"/>
                          <a:cs typeface="Times New Roman"/>
                        </a:rPr>
                        <a:t> реч</a:t>
                      </a:r>
                      <a:r>
                        <a:rPr lang="ru-RU" sz="1200" b="0" dirty="0" smtClean="0">
                          <a:effectLst/>
                          <a:latin typeface="Times New Roman"/>
                          <a:ea typeface="Calibri"/>
                          <a:cs typeface="Times New Roman"/>
                        </a:rPr>
                        <a:t>ь.</a:t>
                      </a:r>
                    </a:p>
                    <a:p>
                      <a:pPr>
                        <a:spcAft>
                          <a:spcPts val="0"/>
                        </a:spcAft>
                      </a:pPr>
                      <a:endParaRPr lang="ru-RU" sz="1200" dirty="0" smtClean="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ru-RU" sz="1400" b="1" dirty="0" smtClean="0">
                          <a:effectLst/>
                          <a:latin typeface="Times New Roman"/>
                          <a:ea typeface="Calibri"/>
                          <a:cs typeface="Times New Roman"/>
                        </a:rPr>
                        <a:t>«В кафе»</a:t>
                      </a:r>
                      <a:endParaRPr lang="ru-RU" sz="1400" dirty="0" smtClean="0">
                        <a:effectLst/>
                        <a:latin typeface="Times New Roman"/>
                        <a:ea typeface="Calibri"/>
                        <a:cs typeface="Times New Roman"/>
                      </a:endParaRPr>
                    </a:p>
                    <a:p>
                      <a:pPr>
                        <a:lnSpc>
                          <a:spcPct val="115000"/>
                        </a:lnSpc>
                        <a:spcAft>
                          <a:spcPts val="0"/>
                        </a:spcAft>
                      </a:pPr>
                      <a:r>
                        <a:rPr lang="ru-RU" sz="1400" dirty="0" smtClean="0">
                          <a:effectLst/>
                          <a:latin typeface="Times New Roman"/>
                          <a:ea typeface="Calibri"/>
                          <a:cs typeface="Times New Roman"/>
                        </a:rPr>
                        <a:t> </a:t>
                      </a:r>
                      <a:r>
                        <a:rPr lang="ru-RU" sz="1200" dirty="0" smtClean="0">
                          <a:effectLst/>
                          <a:latin typeface="Times New Roman"/>
                          <a:ea typeface="Calibri"/>
                          <a:cs typeface="Times New Roman"/>
                        </a:rPr>
                        <a:t>Задачи:</a:t>
                      </a:r>
                      <a:r>
                        <a:rPr lang="ru-RU" sz="1200" baseline="0" dirty="0" smtClean="0">
                          <a:effectLst/>
                          <a:latin typeface="Times New Roman"/>
                          <a:ea typeface="Calibri"/>
                          <a:cs typeface="Times New Roman"/>
                        </a:rPr>
                        <a:t> продолжать </a:t>
                      </a:r>
                      <a:r>
                        <a:rPr lang="ru-RU" sz="1200" dirty="0" smtClean="0">
                          <a:effectLst/>
                          <a:latin typeface="Times New Roman"/>
                          <a:ea typeface="Calibri"/>
                          <a:cs typeface="Times New Roman"/>
                        </a:rPr>
                        <a:t> расширять знания детей о труде взрослых. </a:t>
                      </a:r>
                    </a:p>
                    <a:p>
                      <a:pPr>
                        <a:lnSpc>
                          <a:spcPct val="115000"/>
                        </a:lnSpc>
                        <a:spcAft>
                          <a:spcPts val="0"/>
                        </a:spcAft>
                      </a:pPr>
                      <a:r>
                        <a:rPr lang="ru-RU" sz="1200" dirty="0" smtClean="0">
                          <a:effectLst/>
                          <a:latin typeface="Times New Roman"/>
                          <a:ea typeface="Calibri"/>
                          <a:cs typeface="Times New Roman"/>
                        </a:rPr>
                        <a:t>Побуждать детей к планированию игры, самостоятельному подбору атрибутов.</a:t>
                      </a:r>
                    </a:p>
                    <a:p>
                      <a:pPr>
                        <a:lnSpc>
                          <a:spcPct val="115000"/>
                        </a:lnSpc>
                        <a:spcAft>
                          <a:spcPts val="0"/>
                        </a:spcAft>
                      </a:pPr>
                      <a:endParaRPr lang="ru-RU" sz="2000" dirty="0" smtClean="0">
                        <a:effectLst/>
                        <a:latin typeface="+mn-lt"/>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ru-RU" sz="1200" dirty="0" smtClean="0">
                          <a:solidFill>
                            <a:schemeClr val="tx1"/>
                          </a:solidFill>
                          <a:latin typeface="Times New Roman" panose="02020603050405020304" pitchFamily="18" charset="0"/>
                          <a:cs typeface="Times New Roman" panose="02020603050405020304" pitchFamily="18" charset="0"/>
                        </a:rPr>
                        <a:t>Эксперимент</a:t>
                      </a:r>
                      <a:r>
                        <a:rPr lang="ru-RU" sz="1200" baseline="0" dirty="0" smtClean="0">
                          <a:solidFill>
                            <a:schemeClr val="tx1"/>
                          </a:solidFill>
                          <a:latin typeface="Times New Roman" panose="02020603050405020304" pitchFamily="18" charset="0"/>
                          <a:cs typeface="Times New Roman" panose="02020603050405020304" pitchFamily="18" charset="0"/>
                        </a:rPr>
                        <a:t> </a:t>
                      </a:r>
                      <a:r>
                        <a:rPr lang="ru-RU" sz="1200" baseline="0" dirty="0" smtClean="0">
                          <a:solidFill>
                            <a:schemeClr val="tx1"/>
                          </a:solidFill>
                          <a:latin typeface="Times New Roman" panose="02020603050405020304" pitchFamily="18" charset="0"/>
                          <a:cs typeface="Times New Roman" panose="02020603050405020304" pitchFamily="18" charset="0"/>
                        </a:rPr>
                        <a:t>«Живая виноградинка»</a:t>
                      </a:r>
                    </a:p>
                    <a:p>
                      <a:pPr>
                        <a:lnSpc>
                          <a:spcPct val="115000"/>
                        </a:lnSpc>
                        <a:spcAft>
                          <a:spcPts val="0"/>
                        </a:spcAft>
                      </a:pPr>
                      <a:r>
                        <a:rPr lang="ru-RU" sz="1200" dirty="0" smtClean="0">
                          <a:solidFill>
                            <a:schemeClr val="tx1"/>
                          </a:solidFill>
                          <a:latin typeface="Times New Roman" panose="02020603050405020304" pitchFamily="18" charset="0"/>
                          <a:cs typeface="Times New Roman" panose="02020603050405020304" pitchFamily="18" charset="0"/>
                        </a:rPr>
                        <a:t>В ёмкость с</a:t>
                      </a:r>
                      <a:r>
                        <a:rPr lang="ru-RU" sz="1200" baseline="0" dirty="0" smtClean="0">
                          <a:solidFill>
                            <a:schemeClr val="tx1"/>
                          </a:solidFill>
                          <a:latin typeface="Times New Roman" panose="02020603050405020304" pitchFamily="18" charset="0"/>
                          <a:cs typeface="Times New Roman" panose="02020603050405020304" pitchFamily="18" charset="0"/>
                        </a:rPr>
                        <a:t> </a:t>
                      </a:r>
                      <a:r>
                        <a:rPr lang="ru-RU" sz="1200" dirty="0" smtClean="0">
                          <a:solidFill>
                            <a:schemeClr val="tx1"/>
                          </a:solidFill>
                          <a:latin typeface="Times New Roman" panose="02020603050405020304" pitchFamily="18" charset="0"/>
                          <a:cs typeface="Times New Roman" panose="02020603050405020304" pitchFamily="18" charset="0"/>
                        </a:rPr>
                        <a:t>газированной водой бросьте </a:t>
                      </a:r>
                      <a:r>
                        <a:rPr lang="ru-RU" sz="1200" smtClean="0">
                          <a:solidFill>
                            <a:schemeClr val="tx1"/>
                          </a:solidFill>
                          <a:latin typeface="Times New Roman" panose="02020603050405020304" pitchFamily="18" charset="0"/>
                          <a:cs typeface="Times New Roman" panose="02020603050405020304" pitchFamily="18" charset="0"/>
                        </a:rPr>
                        <a:t>виноградинку.</a:t>
                      </a:r>
                      <a:r>
                        <a:rPr lang="ru-RU" sz="1200" baseline="0" smtClean="0">
                          <a:solidFill>
                            <a:schemeClr val="tx1"/>
                          </a:solidFill>
                          <a:latin typeface="Times New Roman" panose="02020603050405020304" pitchFamily="18" charset="0"/>
                          <a:cs typeface="Times New Roman" panose="02020603050405020304" pitchFamily="18" charset="0"/>
                        </a:rPr>
                        <a:t> </a:t>
                      </a:r>
                      <a:r>
                        <a:rPr lang="ru-RU" sz="1200" smtClean="0">
                          <a:solidFill>
                            <a:schemeClr val="tx1"/>
                          </a:solidFill>
                          <a:latin typeface="Times New Roman" panose="02020603050405020304" pitchFamily="18" charset="0"/>
                          <a:cs typeface="Times New Roman" panose="02020603050405020304" pitchFamily="18" charset="0"/>
                        </a:rPr>
                        <a:t>После </a:t>
                      </a:r>
                      <a:r>
                        <a:rPr lang="ru-RU" sz="1200" dirty="0" smtClean="0">
                          <a:solidFill>
                            <a:schemeClr val="tx1"/>
                          </a:solidFill>
                          <a:latin typeface="Times New Roman" panose="02020603050405020304" pitchFamily="18" charset="0"/>
                          <a:cs typeface="Times New Roman" panose="02020603050405020304" pitchFamily="18" charset="0"/>
                        </a:rPr>
                        <a:t>того как вы бросите ягоду, она опустится на дно потому что, чуть тяжелее воды. Но на нее тут же начнут садиться пузырьки газа, Вскоре их станет так много, что виноградинка всплывет.</a:t>
                      </a:r>
                    </a:p>
                    <a:p>
                      <a:pPr>
                        <a:lnSpc>
                          <a:spcPct val="115000"/>
                        </a:lnSpc>
                        <a:spcAft>
                          <a:spcPts val="0"/>
                        </a:spcAft>
                      </a:pPr>
                      <a:r>
                        <a:rPr lang="ru-RU" sz="1200" dirty="0" smtClean="0">
                          <a:solidFill>
                            <a:schemeClr val="tx1"/>
                          </a:solidFill>
                          <a:latin typeface="Times New Roman" panose="02020603050405020304" pitchFamily="18" charset="0"/>
                          <a:cs typeface="Times New Roman" panose="02020603050405020304" pitchFamily="18" charset="0"/>
                        </a:rPr>
                        <a:t>Наблюдаем</a:t>
                      </a:r>
                      <a:r>
                        <a:rPr lang="ru-RU" sz="1200" baseline="0" dirty="0" smtClean="0">
                          <a:solidFill>
                            <a:schemeClr val="tx1"/>
                          </a:solidFill>
                          <a:latin typeface="Times New Roman" panose="02020603050405020304" pitchFamily="18" charset="0"/>
                          <a:cs typeface="Times New Roman" panose="02020603050405020304" pitchFamily="18" charset="0"/>
                        </a:rPr>
                        <a:t> за всходами лука.</a:t>
                      </a:r>
                      <a:endParaRPr lang="ru-RU" sz="1200" dirty="0" smtClean="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ru-RU" sz="1200" b="1" dirty="0" smtClean="0">
                          <a:effectLst/>
                          <a:latin typeface="Times New Roman"/>
                          <a:ea typeface="Calibri"/>
                          <a:cs typeface="Times New Roman"/>
                        </a:rPr>
                        <a:t>М/М:</a:t>
                      </a:r>
                      <a:endParaRPr lang="ru-RU" sz="1200" dirty="0" smtClean="0">
                        <a:effectLst/>
                        <a:latin typeface="+mn-lt"/>
                        <a:ea typeface="Calibri"/>
                        <a:cs typeface="Times New Roman"/>
                      </a:endParaRPr>
                    </a:p>
                    <a:p>
                      <a:pPr>
                        <a:lnSpc>
                          <a:spcPct val="115000"/>
                        </a:lnSpc>
                        <a:spcAft>
                          <a:spcPts val="0"/>
                        </a:spcAft>
                      </a:pPr>
                      <a:r>
                        <a:rPr lang="ru-RU" sz="1200" b="1" dirty="0" smtClean="0">
                          <a:effectLst/>
                          <a:latin typeface="Times New Roman"/>
                          <a:ea typeface="Calibri"/>
                          <a:cs typeface="Times New Roman"/>
                        </a:rPr>
                        <a:t>Игры с массажными мячиками. Дыхательная гимнастика с вертушками.</a:t>
                      </a:r>
                    </a:p>
                    <a:p>
                      <a:pPr>
                        <a:lnSpc>
                          <a:spcPct val="115000"/>
                        </a:lnSpc>
                        <a:spcAft>
                          <a:spcPts val="0"/>
                        </a:spcAft>
                      </a:pPr>
                      <a:r>
                        <a:rPr lang="ru-RU" sz="1200" b="1" dirty="0" err="1" smtClean="0">
                          <a:effectLst/>
                          <a:latin typeface="Times New Roman"/>
                          <a:ea typeface="Calibri"/>
                          <a:cs typeface="Times New Roman"/>
                        </a:rPr>
                        <a:t>Психогимнастика</a:t>
                      </a:r>
                      <a:endParaRPr lang="ru-RU" sz="1200" b="1" dirty="0" smtClean="0">
                        <a:effectLst/>
                        <a:latin typeface="Times New Roman"/>
                        <a:ea typeface="Calibri"/>
                        <a:cs typeface="Times New Roman"/>
                      </a:endParaRPr>
                    </a:p>
                    <a:p>
                      <a:pPr>
                        <a:lnSpc>
                          <a:spcPct val="115000"/>
                        </a:lnSpc>
                        <a:spcAft>
                          <a:spcPts val="0"/>
                        </a:spcAft>
                      </a:pPr>
                      <a:r>
                        <a:rPr lang="ru-RU" sz="1200" b="1" dirty="0" smtClean="0">
                          <a:effectLst/>
                          <a:latin typeface="Times New Roman"/>
                          <a:ea typeface="Calibri"/>
                          <a:cs typeface="Times New Roman"/>
                        </a:rPr>
                        <a:t>Работа с ножницами</a:t>
                      </a:r>
                    </a:p>
                    <a:p>
                      <a:pPr>
                        <a:lnSpc>
                          <a:spcPct val="115000"/>
                        </a:lnSpc>
                        <a:spcAft>
                          <a:spcPts val="0"/>
                        </a:spcAft>
                      </a:pPr>
                      <a:r>
                        <a:rPr lang="ru-RU" sz="1200" b="1" dirty="0" smtClean="0">
                          <a:effectLst/>
                          <a:latin typeface="Times New Roman"/>
                          <a:ea typeface="Calibri"/>
                          <a:cs typeface="Times New Roman"/>
                        </a:rPr>
                        <a:t>ООД:</a:t>
                      </a:r>
                      <a:endParaRPr lang="ru-RU" sz="1200" dirty="0" smtClean="0">
                        <a:effectLst/>
                        <a:latin typeface="+mn-lt"/>
                        <a:ea typeface="Calibri"/>
                        <a:cs typeface="Times New Roman"/>
                      </a:endParaRPr>
                    </a:p>
                    <a:p>
                      <a:pPr>
                        <a:lnSpc>
                          <a:spcPct val="115000"/>
                        </a:lnSpc>
                        <a:spcAft>
                          <a:spcPts val="0"/>
                        </a:spcAft>
                      </a:pPr>
                      <a:r>
                        <a:rPr lang="ru-RU" sz="1200" b="1" dirty="0" smtClean="0">
                          <a:effectLst/>
                          <a:latin typeface="Times New Roman"/>
                          <a:ea typeface="Calibri"/>
                          <a:cs typeface="Times New Roman"/>
                        </a:rPr>
                        <a:t>Количество и счет: </a:t>
                      </a:r>
                      <a:r>
                        <a:rPr lang="ru-RU" sz="1200" dirty="0" smtClean="0">
                          <a:effectLst/>
                          <a:latin typeface="Times New Roman"/>
                          <a:ea typeface="Calibri"/>
                          <a:cs typeface="Times New Roman"/>
                        </a:rPr>
                        <a:t>знаки -,+ , продолжаем учиться решать математические примеры</a:t>
                      </a:r>
                    </a:p>
                    <a:p>
                      <a:pPr>
                        <a:lnSpc>
                          <a:spcPct val="115000"/>
                        </a:lnSpc>
                        <a:spcAft>
                          <a:spcPts val="0"/>
                        </a:spcAft>
                      </a:pPr>
                      <a:r>
                        <a:rPr lang="ru-RU" sz="1200" b="1" dirty="0" smtClean="0">
                          <a:effectLst/>
                          <a:latin typeface="Times New Roman"/>
                          <a:ea typeface="Calibri"/>
                          <a:cs typeface="Times New Roman"/>
                        </a:rPr>
                        <a:t>Количество и счет:</a:t>
                      </a:r>
                      <a:endParaRPr lang="ru-RU" sz="1200" dirty="0" smtClean="0">
                        <a:effectLst/>
                        <a:latin typeface="+mn-lt"/>
                        <a:ea typeface="Calibri"/>
                        <a:cs typeface="Times New Roman"/>
                      </a:endParaRPr>
                    </a:p>
                    <a:p>
                      <a:pPr>
                        <a:lnSpc>
                          <a:spcPct val="115000"/>
                        </a:lnSpc>
                        <a:spcAft>
                          <a:spcPts val="0"/>
                        </a:spcAft>
                      </a:pPr>
                      <a:r>
                        <a:rPr lang="ru-RU" sz="1200" dirty="0" smtClean="0">
                          <a:effectLst/>
                          <a:latin typeface="Times New Roman"/>
                          <a:ea typeface="Calibri"/>
                          <a:cs typeface="Times New Roman"/>
                        </a:rPr>
                        <a:t>Соотношение количества предметов с числом</a:t>
                      </a:r>
                      <a:endParaRPr lang="ru-RU" sz="1200" dirty="0" smtClean="0">
                        <a:effectLst/>
                        <a:latin typeface="+mn-lt"/>
                        <a:ea typeface="Calibri"/>
                        <a:cs typeface="Times New Roman"/>
                      </a:endParaRPr>
                    </a:p>
                    <a:p>
                      <a:pPr>
                        <a:lnSpc>
                          <a:spcPct val="115000"/>
                        </a:lnSpc>
                        <a:spcAft>
                          <a:spcPts val="0"/>
                        </a:spcAft>
                      </a:pPr>
                      <a:endParaRPr lang="ru-RU" sz="1200" dirty="0" smtClean="0">
                        <a:effectLst/>
                        <a:latin typeface="+mn-lt"/>
                        <a:ea typeface="Calibri"/>
                        <a:cs typeface="Times New Roman"/>
                      </a:endParaRPr>
                    </a:p>
                    <a:p>
                      <a:pPr>
                        <a:spcAft>
                          <a:spcPts val="0"/>
                        </a:spcAft>
                      </a:pPr>
                      <a:endParaRPr lang="ru-RU"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ru-RU" sz="1200" b="1" dirty="0" smtClean="0">
                          <a:effectLst/>
                          <a:latin typeface="Times New Roman"/>
                          <a:ea typeface="Calibri"/>
                          <a:cs typeface="Times New Roman"/>
                        </a:rPr>
                        <a:t>ТСО : игры по выбору детей</a:t>
                      </a:r>
                      <a:endParaRPr lang="ru-RU" sz="1200" b="0" baseline="0" dirty="0" smtClean="0">
                        <a:effectLst/>
                        <a:latin typeface="Times New Roman"/>
                        <a:ea typeface="Calibri"/>
                        <a:cs typeface="Times New Roman"/>
                      </a:endParaRPr>
                    </a:p>
                    <a:p>
                      <a:pPr>
                        <a:lnSpc>
                          <a:spcPct val="115000"/>
                        </a:lnSpc>
                        <a:spcAft>
                          <a:spcPts val="0"/>
                        </a:spcAft>
                      </a:pPr>
                      <a:r>
                        <a:rPr lang="ru-RU" sz="1200" b="1" dirty="0" smtClean="0">
                          <a:effectLst/>
                          <a:latin typeface="Times New Roman"/>
                          <a:ea typeface="Calibri"/>
                          <a:cs typeface="Times New Roman"/>
                        </a:rPr>
                        <a:t>ТСО: «Заботы диких животных весной»</a:t>
                      </a:r>
                    </a:p>
                    <a:p>
                      <a:pPr>
                        <a:lnSpc>
                          <a:spcPct val="115000"/>
                        </a:lnSpc>
                        <a:spcAft>
                          <a:spcPts val="0"/>
                        </a:spcAft>
                      </a:pPr>
                      <a:r>
                        <a:rPr lang="ru-RU" sz="1200" b="1" dirty="0" smtClean="0">
                          <a:effectLst/>
                          <a:latin typeface="Times New Roman"/>
                          <a:ea typeface="Calibri"/>
                          <a:cs typeface="Times New Roman"/>
                        </a:rPr>
                        <a:t>Цель:</a:t>
                      </a:r>
                      <a:r>
                        <a:rPr lang="ru-RU" sz="1200" b="0" dirty="0" smtClean="0">
                          <a:effectLst/>
                          <a:latin typeface="Times New Roman"/>
                          <a:ea typeface="Calibri"/>
                          <a:cs typeface="Times New Roman"/>
                        </a:rPr>
                        <a:t> продолжать знакомить детей с сезонными изменениями в жизни животных весной – линька, конец спячки, забота о потомстве</a:t>
                      </a:r>
                    </a:p>
                    <a:p>
                      <a:pPr>
                        <a:lnSpc>
                          <a:spcPct val="115000"/>
                        </a:lnSpc>
                        <a:spcAft>
                          <a:spcPts val="0"/>
                        </a:spcAft>
                      </a:pPr>
                      <a:r>
                        <a:rPr lang="ru-RU" sz="1200" b="0" dirty="0" smtClean="0">
                          <a:effectLst/>
                          <a:latin typeface="Times New Roman"/>
                          <a:ea typeface="Calibri"/>
                          <a:cs typeface="Times New Roman"/>
                        </a:rPr>
                        <a:t>развивать умение устанавливать причинно-следственные связи</a:t>
                      </a:r>
                    </a:p>
                    <a:p>
                      <a:pPr>
                        <a:lnSpc>
                          <a:spcPct val="115000"/>
                        </a:lnSpc>
                        <a:spcAft>
                          <a:spcPts val="0"/>
                        </a:spcAft>
                      </a:pPr>
                      <a:r>
                        <a:rPr lang="ru-RU" sz="1200" b="0" dirty="0" smtClean="0">
                          <a:effectLst/>
                          <a:latin typeface="Times New Roman"/>
                          <a:ea typeface="Calibri"/>
                          <a:cs typeface="Times New Roman"/>
                        </a:rPr>
                        <a:t>воспитывать интерес к жизни животных</a:t>
                      </a:r>
                    </a:p>
                    <a:p>
                      <a:pPr>
                        <a:lnSpc>
                          <a:spcPct val="115000"/>
                        </a:lnSpc>
                        <a:spcAft>
                          <a:spcPts val="0"/>
                        </a:spcAft>
                      </a:pPr>
                      <a:r>
                        <a:rPr lang="ru-RU" sz="1200" b="1" dirty="0" smtClean="0">
                          <a:effectLst/>
                          <a:latin typeface="Times New Roman"/>
                          <a:ea typeface="Calibri"/>
                          <a:cs typeface="Times New Roman"/>
                        </a:rPr>
                        <a:t>ОБЖ </a:t>
                      </a:r>
                      <a:r>
                        <a:rPr lang="ru-RU" sz="1200" b="1" dirty="0" smtClean="0">
                          <a:effectLst/>
                          <a:latin typeface="Times New Roman"/>
                          <a:ea typeface="Calibri"/>
                          <a:cs typeface="Times New Roman"/>
                        </a:rPr>
                        <a:t>Проведение инструктажа на тему «Осторожно гололед»</a:t>
                      </a:r>
                    </a:p>
                    <a:p>
                      <a:pPr>
                        <a:lnSpc>
                          <a:spcPct val="115000"/>
                        </a:lnSpc>
                        <a:spcAft>
                          <a:spcPts val="0"/>
                        </a:spcAft>
                      </a:pPr>
                      <a:r>
                        <a:rPr lang="ru-RU" sz="1200" b="1" dirty="0" smtClean="0">
                          <a:effectLst/>
                          <a:latin typeface="Times New Roman"/>
                          <a:ea typeface="Calibri"/>
                          <a:cs typeface="Times New Roman"/>
                        </a:rPr>
                        <a:t>Задачи: </a:t>
                      </a:r>
                      <a:r>
                        <a:rPr lang="ru-RU" sz="1200" b="0" dirty="0" smtClean="0">
                          <a:effectLst/>
                          <a:latin typeface="Times New Roman"/>
                          <a:ea typeface="Calibri"/>
                          <a:cs typeface="Times New Roman"/>
                        </a:rPr>
                        <a:t>обеспечить знания основных определений и понятий, относящихся к поведению на улице и дороге во время гололеда; способствовать формированию знаний об опасных факторах гололеда и последствиях для человека; формировать навыки поведения во время гололеда, гололедицы</a:t>
                      </a:r>
                      <a:endParaRPr lang="ru-RU" sz="1200" dirty="0" smtClean="0">
                        <a:effectLst/>
                        <a:latin typeface="+mn-lt"/>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671918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1665961" y="425884"/>
            <a:ext cx="8967901" cy="551145"/>
          </a:xfrm>
        </p:spPr>
        <p:txBody>
          <a:bodyPr>
            <a:normAutofit fontScale="90000"/>
          </a:bodyPr>
          <a:lstStyle/>
          <a:p>
            <a:pPr algn="ctr"/>
            <a:r>
              <a:rPr lang="ru-RU" sz="3200" dirty="0" smtClean="0">
                <a:latin typeface="Times New Roman" panose="02020603050405020304" pitchFamily="18" charset="0"/>
                <a:cs typeface="Times New Roman" panose="02020603050405020304" pitchFamily="18" charset="0"/>
              </a:rPr>
              <a:t>Центр грамотности и письма, литературного чтения                       </a:t>
            </a:r>
            <a:endParaRPr lang="ru-RU" sz="32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0915" y="1099159"/>
            <a:ext cx="3119930" cy="2345498"/>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7079" y="3779729"/>
            <a:ext cx="3126640" cy="2170134"/>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2471" y="3679096"/>
            <a:ext cx="2880987" cy="2371400"/>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9764" y="954302"/>
            <a:ext cx="3521710" cy="2635211"/>
          </a:xfrm>
          <a:prstGeom prst="rect">
            <a:avLst/>
          </a:prstGeom>
        </p:spPr>
      </p:pic>
    </p:spTree>
    <p:extLst>
      <p:ext uri="{BB962C8B-B14F-4D97-AF65-F5344CB8AC3E}">
        <p14:creationId xmlns:p14="http://schemas.microsoft.com/office/powerpoint/2010/main" val="2883707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
          <p:cNvSpPr>
            <a:spLocks noGrp="1"/>
          </p:cNvSpPr>
          <p:nvPr>
            <p:ph type="title"/>
          </p:nvPr>
        </p:nvSpPr>
        <p:spPr>
          <a:xfrm>
            <a:off x="3683649" y="0"/>
            <a:ext cx="8508351" cy="662152"/>
          </a:xfrm>
        </p:spPr>
        <p:txBody>
          <a:bodyPr>
            <a:normAutofit fontScale="90000"/>
          </a:bodyPr>
          <a:lstStyle/>
          <a:p>
            <a:pPr algn="ctr"/>
            <a:r>
              <a:rPr lang="ru-RU" sz="3200" dirty="0" smtClean="0">
                <a:latin typeface="Times New Roman" panose="02020603050405020304" pitchFamily="18" charset="0"/>
                <a:cs typeface="Times New Roman" panose="02020603050405020304" pitchFamily="18" charset="0"/>
              </a:rPr>
              <a:t>Центр грамотности и письма, литературного чтения                       </a:t>
            </a:r>
            <a:endParaRPr lang="ru-RU" sz="3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5369" y="819552"/>
            <a:ext cx="3024251" cy="2262974"/>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9026" y="3517355"/>
            <a:ext cx="3116936" cy="2332328"/>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6064" y="3590946"/>
            <a:ext cx="3018588" cy="2258737"/>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27318" y="1308067"/>
            <a:ext cx="2891313" cy="3863967"/>
          </a:xfrm>
          <a:prstGeom prst="rect">
            <a:avLst/>
          </a:prstGeom>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9110" y="895270"/>
            <a:ext cx="2821871" cy="2111538"/>
          </a:xfrm>
          <a:prstGeom prst="rect">
            <a:avLst/>
          </a:prstGeom>
        </p:spPr>
      </p:pic>
    </p:spTree>
    <p:extLst>
      <p:ext uri="{BB962C8B-B14F-4D97-AF65-F5344CB8AC3E}">
        <p14:creationId xmlns:p14="http://schemas.microsoft.com/office/powerpoint/2010/main" val="313365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0" y="178861"/>
            <a:ext cx="12052148" cy="546353"/>
          </a:xfrm>
        </p:spPr>
        <p:txBody>
          <a:bodyPr>
            <a:normAutofit/>
          </a:bodyPr>
          <a:lstStyle/>
          <a:p>
            <a:pPr algn="ctr"/>
            <a:r>
              <a:rPr lang="ru-RU" sz="3200" dirty="0" smtClean="0">
                <a:latin typeface="Times New Roman" panose="02020603050405020304" pitchFamily="18" charset="0"/>
                <a:cs typeface="Times New Roman" panose="02020603050405020304" pitchFamily="18" charset="0"/>
              </a:rPr>
              <a:t>Центр математики. Мелкая моторика. </a:t>
            </a:r>
            <a:endParaRPr lang="ru-RU" sz="3200"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rotWithShape="1">
          <a:blip r:embed="rId2" cstate="print">
            <a:extLst>
              <a:ext uri="{28A0092B-C50C-407E-A947-70E740481C1C}">
                <a14:useLocalDpi xmlns:a14="http://schemas.microsoft.com/office/drawing/2010/main" val="0"/>
              </a:ext>
            </a:extLst>
          </a:blip>
          <a:srcRect l="10212" r="14197"/>
          <a:stretch/>
        </p:blipFill>
        <p:spPr>
          <a:xfrm>
            <a:off x="1453020" y="1024003"/>
            <a:ext cx="3351984" cy="1995452"/>
          </a:xfrm>
          <a:prstGeom prst="rect">
            <a:avLst/>
          </a:prstGeom>
        </p:spPr>
      </p:pic>
      <p:pic>
        <p:nvPicPr>
          <p:cNvPr id="8" name="Рисунок 7"/>
          <p:cNvPicPr>
            <a:picLocks noChangeAspect="1"/>
          </p:cNvPicPr>
          <p:nvPr/>
        </p:nvPicPr>
        <p:blipFill rotWithShape="1">
          <a:blip r:embed="rId3" cstate="print">
            <a:extLst>
              <a:ext uri="{28A0092B-C50C-407E-A947-70E740481C1C}">
                <a14:useLocalDpi xmlns:a14="http://schemas.microsoft.com/office/drawing/2010/main" val="0"/>
              </a:ext>
            </a:extLst>
          </a:blip>
          <a:srcRect r="9838"/>
          <a:stretch/>
        </p:blipFill>
        <p:spPr>
          <a:xfrm>
            <a:off x="1453020" y="3779728"/>
            <a:ext cx="3351984" cy="1919613"/>
          </a:xfrm>
          <a:prstGeom prst="rect">
            <a:avLst/>
          </a:prstGeom>
        </p:spPr>
      </p:pic>
      <p:pic>
        <p:nvPicPr>
          <p:cNvPr id="9" name="Рисунок 8"/>
          <p:cNvPicPr>
            <a:picLocks noChangeAspect="1"/>
          </p:cNvPicPr>
          <p:nvPr/>
        </p:nvPicPr>
        <p:blipFill rotWithShape="1">
          <a:blip r:embed="rId4" cstate="print">
            <a:extLst>
              <a:ext uri="{28A0092B-C50C-407E-A947-70E740481C1C}">
                <a14:useLocalDpi xmlns:a14="http://schemas.microsoft.com/office/drawing/2010/main" val="0"/>
              </a:ext>
            </a:extLst>
          </a:blip>
          <a:srcRect l="8966" t="159" r="36613" b="-159"/>
          <a:stretch/>
        </p:blipFill>
        <p:spPr>
          <a:xfrm>
            <a:off x="7002712" y="3148100"/>
            <a:ext cx="3606833" cy="2982447"/>
          </a:xfrm>
          <a:prstGeom prst="rect">
            <a:avLst/>
          </a:prstGeom>
        </p:spPr>
      </p:pic>
      <p:pic>
        <p:nvPicPr>
          <p:cNvPr id="10" name="Рисунок 9"/>
          <p:cNvPicPr>
            <a:picLocks noChangeAspect="1"/>
          </p:cNvPicPr>
          <p:nvPr/>
        </p:nvPicPr>
        <p:blipFill rotWithShape="1">
          <a:blip r:embed="rId5" cstate="print">
            <a:extLst>
              <a:ext uri="{28A0092B-C50C-407E-A947-70E740481C1C}">
                <a14:useLocalDpi xmlns:a14="http://schemas.microsoft.com/office/drawing/2010/main" val="0"/>
              </a:ext>
            </a:extLst>
          </a:blip>
          <a:srcRect l="12703" r="15193"/>
          <a:stretch/>
        </p:blipFill>
        <p:spPr>
          <a:xfrm>
            <a:off x="5831529" y="1104190"/>
            <a:ext cx="3068876" cy="1915265"/>
          </a:xfrm>
          <a:prstGeom prst="rect">
            <a:avLst/>
          </a:prstGeom>
        </p:spPr>
      </p:pic>
    </p:spTree>
    <p:extLst>
      <p:ext uri="{BB962C8B-B14F-4D97-AF65-F5344CB8AC3E}">
        <p14:creationId xmlns:p14="http://schemas.microsoft.com/office/powerpoint/2010/main" val="3598363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551144"/>
            <a:ext cx="10515600" cy="739037"/>
          </a:xfrm>
        </p:spPr>
        <p:txBody>
          <a:bodyPr>
            <a:normAutofit/>
          </a:bodyPr>
          <a:lstStyle/>
          <a:p>
            <a:pPr algn="ctr"/>
            <a:r>
              <a:rPr lang="ru-RU" sz="2800" b="1" dirty="0">
                <a:latin typeface="Times New Roman" pitchFamily="18" charset="0"/>
                <a:cs typeface="Times New Roman" pitchFamily="18" charset="0"/>
              </a:rPr>
              <a:t>Центр математики. Мелкая моторика. </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50" y="2381101"/>
            <a:ext cx="3589115" cy="2685649"/>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9675" y="2381102"/>
            <a:ext cx="3589116" cy="2685649"/>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3824" y="4136238"/>
            <a:ext cx="3534526" cy="2644801"/>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3824" y="1352243"/>
            <a:ext cx="3505442" cy="2623037"/>
          </a:xfrm>
          <a:prstGeom prst="rect">
            <a:avLst/>
          </a:prstGeom>
        </p:spPr>
      </p:pic>
    </p:spTree>
    <p:extLst>
      <p:ext uri="{BB962C8B-B14F-4D97-AF65-F5344CB8AC3E}">
        <p14:creationId xmlns:p14="http://schemas.microsoft.com/office/powerpoint/2010/main" val="2734253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4227104" y="627609"/>
            <a:ext cx="7031420" cy="643867"/>
          </a:xfrm>
        </p:spPr>
        <p:txBody>
          <a:bodyPr>
            <a:normAutofit fontScale="90000"/>
          </a:bodyPr>
          <a:lstStyle/>
          <a:p>
            <a:pPr algn="ctr"/>
            <a:r>
              <a:rPr lang="ru-RU" sz="3200" dirty="0" smtClean="0">
                <a:latin typeface="Times New Roman" panose="02020603050405020304" pitchFamily="18" charset="0"/>
                <a:cs typeface="Times New Roman" panose="02020603050405020304" pitchFamily="18" charset="0"/>
              </a:rPr>
              <a:t>Центр сюжетно-ролевой игры, строительства</a:t>
            </a:r>
            <a:endParaRPr lang="ru-RU" sz="32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6657" y="1465545"/>
            <a:ext cx="3016186" cy="2256939"/>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7029" y="3981896"/>
            <a:ext cx="3016187" cy="2256940"/>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8965" y="1408972"/>
            <a:ext cx="3167394" cy="2370084"/>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6359" y="3838849"/>
            <a:ext cx="3207356" cy="2399987"/>
          </a:xfrm>
          <a:prstGeom prst="rect">
            <a:avLst/>
          </a:prstGeom>
        </p:spPr>
      </p:pic>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6447" y="3853800"/>
            <a:ext cx="3167394" cy="2370084"/>
          </a:xfrm>
          <a:prstGeom prst="rect">
            <a:avLst/>
          </a:prstGeom>
        </p:spPr>
      </p:pic>
      <p:pic>
        <p:nvPicPr>
          <p:cNvPr id="11" name="Рисунок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12069" y="1405685"/>
            <a:ext cx="1775936" cy="2373371"/>
          </a:xfrm>
          <a:prstGeom prst="rect">
            <a:avLst/>
          </a:prstGeom>
        </p:spPr>
      </p:pic>
    </p:spTree>
    <p:extLst>
      <p:ext uri="{BB962C8B-B14F-4D97-AF65-F5344CB8AC3E}">
        <p14:creationId xmlns:p14="http://schemas.microsoft.com/office/powerpoint/2010/main" val="1610304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3878094" y="1093146"/>
            <a:ext cx="4777702" cy="625475"/>
          </a:xfrm>
        </p:spPr>
        <p:txBody>
          <a:bodyPr>
            <a:normAutofit/>
          </a:bodyPr>
          <a:lstStyle/>
          <a:p>
            <a:pPr algn="ctr"/>
            <a:r>
              <a:rPr lang="ru-RU" sz="3200" dirty="0" smtClean="0">
                <a:latin typeface="Times New Roman" panose="02020603050405020304" pitchFamily="18" charset="0"/>
                <a:cs typeface="Times New Roman" panose="02020603050405020304" pitchFamily="18" charset="0"/>
              </a:rPr>
              <a:t>Центр познания</a:t>
            </a:r>
            <a:endParaRPr lang="ru-RU" sz="3200"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9607" y="3499630"/>
            <a:ext cx="3005914" cy="1699156"/>
          </a:xfrm>
          <a:prstGeom prst="rect">
            <a:avLst/>
          </a:prstGeom>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420" y="3865531"/>
            <a:ext cx="3138722" cy="2348630"/>
          </a:xfrm>
          <a:prstGeom prst="rect">
            <a:avLst/>
          </a:prstGeom>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3016" y="1184961"/>
            <a:ext cx="3093336" cy="2314669"/>
          </a:xfrm>
          <a:prstGeom prst="rect">
            <a:avLst/>
          </a:prstGeom>
        </p:spPr>
      </p:pic>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7800" y="1184961"/>
            <a:ext cx="3093335" cy="2314668"/>
          </a:xfrm>
          <a:prstGeom prst="rect">
            <a:avLst/>
          </a:prstGeom>
        </p:spPr>
      </p:pic>
      <p:pic>
        <p:nvPicPr>
          <p:cNvPr id="12" name="Рисунок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1552348" y="3510159"/>
            <a:ext cx="2314669" cy="3093336"/>
          </a:xfrm>
          <a:prstGeom prst="rect">
            <a:avLst/>
          </a:prstGeom>
        </p:spPr>
      </p:pic>
    </p:spTree>
    <p:extLst>
      <p:ext uri="{BB962C8B-B14F-4D97-AF65-F5344CB8AC3E}">
        <p14:creationId xmlns:p14="http://schemas.microsoft.com/office/powerpoint/2010/main" val="66617586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13130</TotalTime>
  <Words>580</Words>
  <Application>Microsoft Office PowerPoint</Application>
  <PresentationFormat>Произвольный</PresentationFormat>
  <Paragraphs>79</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Презентация PowerPoint</vt:lpstr>
      <vt:lpstr>Презентация PowerPoint</vt:lpstr>
      <vt:lpstr>Презентация PowerPoint</vt:lpstr>
      <vt:lpstr>Центр грамотности и письма, литературного чтения                       </vt:lpstr>
      <vt:lpstr>Центр грамотности и письма, литературного чтения                       </vt:lpstr>
      <vt:lpstr>Центр математики. Мелкая моторика. </vt:lpstr>
      <vt:lpstr>Центр математики. Мелкая моторика. </vt:lpstr>
      <vt:lpstr>Центр сюжетно-ролевой игры, строительства</vt:lpstr>
      <vt:lpstr>Центр познания</vt:lpstr>
      <vt:lpstr>Центр познания</vt:lpstr>
      <vt:lpstr>Индивидуальная работа</vt:lpstr>
      <vt:lpstr>Физическая культура  и здоровьесбережение </vt:lpstr>
      <vt:lpstr>Физическая культура  и здоровьесбережение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Виктория</dc:creator>
  <cp:lastModifiedBy>user</cp:lastModifiedBy>
  <cp:revision>194</cp:revision>
  <dcterms:created xsi:type="dcterms:W3CDTF">2018-10-04T08:35:51Z</dcterms:created>
  <dcterms:modified xsi:type="dcterms:W3CDTF">2022-04-17T09:28:25Z</dcterms:modified>
</cp:coreProperties>
</file>